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7"/>
  </p:notesMasterIdLst>
  <p:handoutMasterIdLst>
    <p:handoutMasterId r:id="rId58"/>
  </p:handoutMasterIdLst>
  <p:sldIdLst>
    <p:sldId id="256" r:id="rId2"/>
    <p:sldId id="257" r:id="rId3"/>
    <p:sldId id="289" r:id="rId4"/>
    <p:sldId id="288" r:id="rId5"/>
    <p:sldId id="311" r:id="rId6"/>
    <p:sldId id="308" r:id="rId7"/>
    <p:sldId id="309" r:id="rId8"/>
    <p:sldId id="310" r:id="rId9"/>
    <p:sldId id="295" r:id="rId10"/>
    <p:sldId id="290" r:id="rId11"/>
    <p:sldId id="294" r:id="rId12"/>
    <p:sldId id="297" r:id="rId13"/>
    <p:sldId id="299" r:id="rId14"/>
    <p:sldId id="291" r:id="rId15"/>
    <p:sldId id="298" r:id="rId16"/>
    <p:sldId id="300" r:id="rId17"/>
    <p:sldId id="301" r:id="rId18"/>
    <p:sldId id="302" r:id="rId19"/>
    <p:sldId id="303" r:id="rId20"/>
    <p:sldId id="304" r:id="rId21"/>
    <p:sldId id="306" r:id="rId22"/>
    <p:sldId id="305" r:id="rId23"/>
    <p:sldId id="307" r:id="rId24"/>
    <p:sldId id="292" r:id="rId25"/>
    <p:sldId id="293" r:id="rId26"/>
    <p:sldId id="296" r:id="rId27"/>
    <p:sldId id="312" r:id="rId28"/>
    <p:sldId id="313" r:id="rId29"/>
    <p:sldId id="314" r:id="rId30"/>
    <p:sldId id="315" r:id="rId31"/>
    <p:sldId id="316" r:id="rId32"/>
    <p:sldId id="317" r:id="rId33"/>
    <p:sldId id="318" r:id="rId34"/>
    <p:sldId id="319" r:id="rId35"/>
    <p:sldId id="339" r:id="rId36"/>
    <p:sldId id="338"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28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88623"/>
  </p:normalViewPr>
  <p:slideViewPr>
    <p:cSldViewPr snapToGrid="0" snapToObjects="1">
      <p:cViewPr>
        <p:scale>
          <a:sx n="110" d="100"/>
          <a:sy n="110" d="100"/>
        </p:scale>
        <p:origin x="632"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0" d="100"/>
          <a:sy n="90" d="100"/>
        </p:scale>
        <p:origin x="263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9B6F46-EB36-074B-9E3E-3672385EED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26C15D-8B75-E246-8986-4C7784654B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CB74CB-C570-4941-903C-F34909DDC4C5}" type="datetimeFigureOut">
              <a:rPr lang="en-US" smtClean="0"/>
              <a:t>2/28/20</a:t>
            </a:fld>
            <a:endParaRPr lang="en-US"/>
          </a:p>
        </p:txBody>
      </p:sp>
      <p:sp>
        <p:nvSpPr>
          <p:cNvPr id="4" name="Footer Placeholder 3">
            <a:extLst>
              <a:ext uri="{FF2B5EF4-FFF2-40B4-BE49-F238E27FC236}">
                <a16:creationId xmlns:a16="http://schemas.microsoft.com/office/drawing/2014/main" id="{86367410-53FC-9E4D-B9F9-BBB787E86B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D1CB9F-3114-DA4D-9478-A243C09D65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59FDA2-FDB5-6A4C-AA77-FCE87AC83EBA}" type="slidenum">
              <a:rPr lang="en-US" smtClean="0"/>
              <a:t>‹#›</a:t>
            </a:fld>
            <a:endParaRPr lang="en-US"/>
          </a:p>
        </p:txBody>
      </p:sp>
    </p:spTree>
    <p:extLst>
      <p:ext uri="{BB962C8B-B14F-4D97-AF65-F5344CB8AC3E}">
        <p14:creationId xmlns:p14="http://schemas.microsoft.com/office/powerpoint/2010/main" val="333746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4F3D3-2F42-964E-80B0-5110FBCE0082}" type="datetimeFigureOut">
              <a:rPr lang="en-US" smtClean="0"/>
              <a:t>2/28/20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38A99-2F27-DA4A-A961-A96A0AEA0EBD}" type="slidenum">
              <a:rPr lang="en-US" smtClean="0"/>
              <a:t>‹#›</a:t>
            </a:fld>
            <a:endParaRPr lang="en-US"/>
          </a:p>
        </p:txBody>
      </p:sp>
    </p:spTree>
    <p:extLst>
      <p:ext uri="{BB962C8B-B14F-4D97-AF65-F5344CB8AC3E}">
        <p14:creationId xmlns:p14="http://schemas.microsoft.com/office/powerpoint/2010/main" val="221669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u-west-2.console.aws.amazon.com/ecs/home?region=eu-west-2#/getStarte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438A99-2F27-DA4A-A961-A96A0AEA0EBD}" type="slidenum">
              <a:rPr lang="en-US" smtClean="0"/>
              <a:t>1</a:t>
            </a:fld>
            <a:endParaRPr lang="en-US"/>
          </a:p>
        </p:txBody>
      </p:sp>
    </p:spTree>
    <p:extLst>
      <p:ext uri="{BB962C8B-B14F-4D97-AF65-F5344CB8AC3E}">
        <p14:creationId xmlns:p14="http://schemas.microsoft.com/office/powerpoint/2010/main" val="220649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https://eu-west-2.console.aws.amazon.com/ecs/home?region=eu-west-2#/getStarted</a:t>
            </a:r>
            <a:endParaRPr lang="en-GB" dirty="0"/>
          </a:p>
          <a:p>
            <a:endParaRPr lang="en-US" dirty="0"/>
          </a:p>
        </p:txBody>
      </p:sp>
      <p:sp>
        <p:nvSpPr>
          <p:cNvPr id="4" name="Slide Number Placeholder 3"/>
          <p:cNvSpPr>
            <a:spLocks noGrp="1"/>
          </p:cNvSpPr>
          <p:nvPr>
            <p:ph type="sldNum" sz="quarter" idx="5"/>
          </p:nvPr>
        </p:nvSpPr>
        <p:spPr/>
        <p:txBody>
          <a:bodyPr/>
          <a:lstStyle/>
          <a:p>
            <a:fld id="{00438A99-2F27-DA4A-A961-A96A0AEA0EBD}" type="slidenum">
              <a:rPr lang="en-US" smtClean="0"/>
              <a:t>17</a:t>
            </a:fld>
            <a:endParaRPr lang="en-US"/>
          </a:p>
        </p:txBody>
      </p:sp>
    </p:spTree>
    <p:extLst>
      <p:ext uri="{BB962C8B-B14F-4D97-AF65-F5344CB8AC3E}">
        <p14:creationId xmlns:p14="http://schemas.microsoft.com/office/powerpoint/2010/main" val="11018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t>
            </a:r>
            <a:r>
              <a:rPr lang="en-US" dirty="0" err="1"/>
              <a:t>aws</a:t>
            </a:r>
            <a:endParaRPr lang="en-US" dirty="0"/>
          </a:p>
          <a:p>
            <a:r>
              <a:rPr lang="en-US" dirty="0" err="1"/>
              <a:t>aws</a:t>
            </a:r>
            <a:r>
              <a:rPr lang="en-US" dirty="0"/>
              <a:t> --version</a:t>
            </a:r>
          </a:p>
        </p:txBody>
      </p:sp>
      <p:sp>
        <p:nvSpPr>
          <p:cNvPr id="4" name="Slide Number Placeholder 3"/>
          <p:cNvSpPr>
            <a:spLocks noGrp="1"/>
          </p:cNvSpPr>
          <p:nvPr>
            <p:ph type="sldNum" sz="quarter" idx="5"/>
          </p:nvPr>
        </p:nvSpPr>
        <p:spPr/>
        <p:txBody>
          <a:bodyPr/>
          <a:lstStyle/>
          <a:p>
            <a:fld id="{00438A99-2F27-DA4A-A961-A96A0AEA0EBD}" type="slidenum">
              <a:rPr lang="en-US" smtClean="0"/>
              <a:t>35</a:t>
            </a:fld>
            <a:endParaRPr lang="en-US"/>
          </a:p>
        </p:txBody>
      </p:sp>
    </p:spTree>
    <p:extLst>
      <p:ext uri="{BB962C8B-B14F-4D97-AF65-F5344CB8AC3E}">
        <p14:creationId xmlns:p14="http://schemas.microsoft.com/office/powerpoint/2010/main" val="164137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694508"/>
            <a:ext cx="7766936" cy="1356328"/>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7FF372-2E2A-9347-A8B6-1ECD1A342016}" type="datetime1">
              <a:rPr lang="en-GB" smtClean="0"/>
              <a:t>28/02/2020</a:t>
            </a:fld>
            <a:endParaRPr lang="en-US" dirty="0"/>
          </a:p>
        </p:txBody>
      </p:sp>
      <p:sp>
        <p:nvSpPr>
          <p:cNvPr id="5" name="Footer Placeholder 4"/>
          <p:cNvSpPr>
            <a:spLocks noGrp="1"/>
          </p:cNvSpPr>
          <p:nvPr>
            <p:ph type="ftr" sz="quarter" idx="11"/>
          </p:nvPr>
        </p:nvSpPr>
        <p:spPr/>
        <p:txBody>
          <a:bodyPr/>
          <a:lstStyle/>
          <a:p>
            <a:r>
              <a:rPr lang="en-US"/>
              <a:t>zero2hero.training – i@z2h.it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9" name="Picture 8">
            <a:extLst>
              <a:ext uri="{FF2B5EF4-FFF2-40B4-BE49-F238E27FC236}">
                <a16:creationId xmlns:a16="http://schemas.microsoft.com/office/drawing/2014/main" id="{67F74513-899F-CA4A-8118-685604754960}"/>
              </a:ext>
            </a:extLst>
          </p:cNvPr>
          <p:cNvPicPr>
            <a:picLocks noChangeAspect="1"/>
          </p:cNvPicPr>
          <p:nvPr userDrawn="1"/>
        </p:nvPicPr>
        <p:blipFill>
          <a:blip r:embed="rId2"/>
          <a:stretch>
            <a:fillRect/>
          </a:stretch>
        </p:blipFill>
        <p:spPr>
          <a:xfrm>
            <a:off x="4269068" y="324121"/>
            <a:ext cx="1943474" cy="1526510"/>
          </a:xfrm>
          <a:prstGeom prst="rect">
            <a:avLst/>
          </a:prstGeom>
        </p:spPr>
      </p:pic>
      <p:sp>
        <p:nvSpPr>
          <p:cNvPr id="10" name="TextBox 9">
            <a:extLst>
              <a:ext uri="{FF2B5EF4-FFF2-40B4-BE49-F238E27FC236}">
                <a16:creationId xmlns:a16="http://schemas.microsoft.com/office/drawing/2014/main" id="{C16E6F88-22D2-5B44-A467-D9FD9B9FD4FE}"/>
              </a:ext>
            </a:extLst>
          </p:cNvPr>
          <p:cNvSpPr txBox="1"/>
          <p:nvPr userDrawn="1"/>
        </p:nvSpPr>
        <p:spPr>
          <a:xfrm>
            <a:off x="2575766" y="1986622"/>
            <a:ext cx="5351929" cy="707886"/>
          </a:xfrm>
          <a:prstGeom prst="rect">
            <a:avLst/>
          </a:prstGeom>
          <a:noFill/>
        </p:spPr>
        <p:txBody>
          <a:bodyPr wrap="square" rtlCol="0">
            <a:spAutoFit/>
          </a:bodyPr>
          <a:lstStyle/>
          <a:p>
            <a:pPr algn="ctr"/>
            <a:r>
              <a:rPr lang="en-US" sz="2000" b="1" dirty="0"/>
              <a:t>Zero To Hero</a:t>
            </a:r>
          </a:p>
          <a:p>
            <a:pPr algn="ctr"/>
            <a:r>
              <a:rPr lang="en-US" sz="2000" b="1" dirty="0"/>
              <a:t>Technology Training Center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40C865-2FAD-DF41-A692-902E25F98440}" type="datetime1">
              <a:rPr lang="en-GB" smtClean="0"/>
              <a:t>28/02/2020</a:t>
            </a:fld>
            <a:endParaRPr lang="en-US" dirty="0"/>
          </a:p>
        </p:txBody>
      </p:sp>
      <p:sp>
        <p:nvSpPr>
          <p:cNvPr id="5" name="Footer Placeholder 4"/>
          <p:cNvSpPr>
            <a:spLocks noGrp="1"/>
          </p:cNvSpPr>
          <p:nvPr>
            <p:ph type="ftr" sz="quarter" idx="11"/>
          </p:nvPr>
        </p:nvSpPr>
        <p:spPr/>
        <p:txBody>
          <a:bodyPr/>
          <a:lstStyle/>
          <a:p>
            <a:r>
              <a:rPr lang="en-US"/>
              <a:t>zero2hero.training – i@z2h.it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3FC403-A8BD-1544-B7D8-F2C9F4034D2F}" type="datetime1">
              <a:rPr lang="en-GB" smtClean="0"/>
              <a:t>28/02/2020</a:t>
            </a:fld>
            <a:endParaRPr lang="en-US" dirty="0"/>
          </a:p>
        </p:txBody>
      </p:sp>
      <p:sp>
        <p:nvSpPr>
          <p:cNvPr id="5" name="Footer Placeholder 4"/>
          <p:cNvSpPr>
            <a:spLocks noGrp="1"/>
          </p:cNvSpPr>
          <p:nvPr>
            <p:ph type="ftr" sz="quarter" idx="11"/>
          </p:nvPr>
        </p:nvSpPr>
        <p:spPr/>
        <p:txBody>
          <a:bodyPr/>
          <a:lstStyle/>
          <a:p>
            <a:r>
              <a:rPr lang="en-US"/>
              <a:t>zero2hero.training – i@z2h.it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DA5C17-7A68-FA4B-A86B-F878F2304EFA}" type="datetime1">
              <a:rPr lang="en-GB" smtClean="0"/>
              <a:t>28/02/2020</a:t>
            </a:fld>
            <a:endParaRPr lang="en-US" dirty="0"/>
          </a:p>
        </p:txBody>
      </p:sp>
      <p:sp>
        <p:nvSpPr>
          <p:cNvPr id="5" name="Footer Placeholder 4"/>
          <p:cNvSpPr>
            <a:spLocks noGrp="1"/>
          </p:cNvSpPr>
          <p:nvPr>
            <p:ph type="ftr" sz="quarter" idx="11"/>
          </p:nvPr>
        </p:nvSpPr>
        <p:spPr/>
        <p:txBody>
          <a:bodyPr/>
          <a:lstStyle/>
          <a:p>
            <a:r>
              <a:rPr lang="en-US"/>
              <a:t>zero2hero.training – i@z2h.it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843B8A-3CCC-0B4C-AD53-89BF074569AD}" type="datetime1">
              <a:rPr lang="en-GB" smtClean="0"/>
              <a:t>28/02/2020</a:t>
            </a:fld>
            <a:endParaRPr lang="en-US" dirty="0"/>
          </a:p>
        </p:txBody>
      </p:sp>
      <p:sp>
        <p:nvSpPr>
          <p:cNvPr id="5" name="Footer Placeholder 4"/>
          <p:cNvSpPr>
            <a:spLocks noGrp="1"/>
          </p:cNvSpPr>
          <p:nvPr>
            <p:ph type="ftr" sz="quarter" idx="11"/>
          </p:nvPr>
        </p:nvSpPr>
        <p:spPr/>
        <p:txBody>
          <a:bodyPr/>
          <a:lstStyle/>
          <a:p>
            <a:r>
              <a:rPr lang="en-US"/>
              <a:t>zero2hero.training – i@z2h.it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D9CD0A2-5070-314B-9BBD-FF4745E58782}" type="datetime1">
              <a:rPr lang="en-GB" smtClean="0"/>
              <a:t>28/02/2020</a:t>
            </a:fld>
            <a:endParaRPr lang="en-US" dirty="0"/>
          </a:p>
        </p:txBody>
      </p:sp>
      <p:sp>
        <p:nvSpPr>
          <p:cNvPr id="5" name="Footer Placeholder 4"/>
          <p:cNvSpPr>
            <a:spLocks noGrp="1"/>
          </p:cNvSpPr>
          <p:nvPr>
            <p:ph type="ftr" sz="quarter" idx="11"/>
          </p:nvPr>
        </p:nvSpPr>
        <p:spPr/>
        <p:txBody>
          <a:bodyPr/>
          <a:lstStyle/>
          <a:p>
            <a:r>
              <a:rPr lang="en-US"/>
              <a:t>zero2hero.training – i@z2h.it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396BB7-F43C-E64E-B8BC-5607DBCF5E21}" type="datetime1">
              <a:rPr lang="en-GB" smtClean="0"/>
              <a:t>28/02/2020</a:t>
            </a:fld>
            <a:endParaRPr lang="en-US" dirty="0"/>
          </a:p>
        </p:txBody>
      </p:sp>
      <p:sp>
        <p:nvSpPr>
          <p:cNvPr id="5" name="Footer Placeholder 4"/>
          <p:cNvSpPr>
            <a:spLocks noGrp="1"/>
          </p:cNvSpPr>
          <p:nvPr>
            <p:ph type="ftr" sz="quarter" idx="11"/>
          </p:nvPr>
        </p:nvSpPr>
        <p:spPr/>
        <p:txBody>
          <a:bodyPr/>
          <a:lstStyle/>
          <a:p>
            <a:r>
              <a:rPr lang="en-US"/>
              <a:t>zero2hero.training – i@z2h.it</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8F000-4445-2F4A-A463-F4CD83D9DA9D}" type="datetime1">
              <a:rPr lang="en-GB" smtClean="0"/>
              <a:t>28/02/2020</a:t>
            </a:fld>
            <a:endParaRPr lang="en-US" dirty="0"/>
          </a:p>
        </p:txBody>
      </p:sp>
      <p:sp>
        <p:nvSpPr>
          <p:cNvPr id="5" name="Footer Placeholder 4"/>
          <p:cNvSpPr>
            <a:spLocks noGrp="1"/>
          </p:cNvSpPr>
          <p:nvPr>
            <p:ph type="ftr" sz="quarter" idx="11"/>
          </p:nvPr>
        </p:nvSpPr>
        <p:spPr/>
        <p:txBody>
          <a:bodyPr/>
          <a:lstStyle/>
          <a:p>
            <a:r>
              <a:rPr lang="en-US"/>
              <a:t>zero2hero.training – i@z2h.it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46AD7-C2E5-4B49-9823-E68709437637}" type="datetime1">
              <a:rPr lang="en-GB" smtClean="0"/>
              <a:t>28/02/2020</a:t>
            </a:fld>
            <a:endParaRPr lang="en-US" dirty="0"/>
          </a:p>
        </p:txBody>
      </p:sp>
      <p:sp>
        <p:nvSpPr>
          <p:cNvPr id="5" name="Footer Placeholder 4"/>
          <p:cNvSpPr>
            <a:spLocks noGrp="1"/>
          </p:cNvSpPr>
          <p:nvPr>
            <p:ph type="ftr" sz="quarter" idx="11"/>
          </p:nvPr>
        </p:nvSpPr>
        <p:spPr>
          <a:xfrm>
            <a:off x="1492624" y="6041362"/>
            <a:ext cx="5482322" cy="365125"/>
          </a:xfrm>
        </p:spPr>
        <p:txBody>
          <a:bodyPr/>
          <a:lstStyle/>
          <a:p>
            <a:r>
              <a:rPr lang="en-US" dirty="0"/>
              <a:t>zero2hero.training – i@z2h.it</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E22D07-93CA-6E4C-AB95-31C2314EDFD9}" type="datetime1">
              <a:rPr lang="en-GB" smtClean="0"/>
              <a:t>28/02/2020</a:t>
            </a:fld>
            <a:endParaRPr lang="en-US" dirty="0"/>
          </a:p>
        </p:txBody>
      </p:sp>
      <p:sp>
        <p:nvSpPr>
          <p:cNvPr id="5" name="Footer Placeholder 4"/>
          <p:cNvSpPr>
            <a:spLocks noGrp="1"/>
          </p:cNvSpPr>
          <p:nvPr>
            <p:ph type="ftr" sz="quarter" idx="11"/>
          </p:nvPr>
        </p:nvSpPr>
        <p:spPr>
          <a:xfrm>
            <a:off x="1519518" y="6041362"/>
            <a:ext cx="5455428" cy="365125"/>
          </a:xfrm>
        </p:spPr>
        <p:txBody>
          <a:bodyPr/>
          <a:lstStyle/>
          <a:p>
            <a:r>
              <a:rPr lang="en-US" dirty="0"/>
              <a:t>zero2hero.training – i@z2h.it</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A191B1-F64D-8F42-9F85-19E5C80B106F}" type="datetime1">
              <a:rPr lang="en-GB" smtClean="0"/>
              <a:t>28/02/2020</a:t>
            </a:fld>
            <a:endParaRPr lang="en-US" dirty="0"/>
          </a:p>
        </p:txBody>
      </p:sp>
      <p:sp>
        <p:nvSpPr>
          <p:cNvPr id="6" name="Footer Placeholder 5"/>
          <p:cNvSpPr>
            <a:spLocks noGrp="1"/>
          </p:cNvSpPr>
          <p:nvPr>
            <p:ph type="ftr" sz="quarter" idx="11"/>
          </p:nvPr>
        </p:nvSpPr>
        <p:spPr/>
        <p:txBody>
          <a:bodyPr/>
          <a:lstStyle/>
          <a:p>
            <a:r>
              <a:rPr lang="en-US"/>
              <a:t>zero2hero.training – i@z2h.it</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782D9F-E753-DB4E-9F31-67C35FDCFD4D}" type="datetime1">
              <a:rPr lang="en-GB" smtClean="0"/>
              <a:t>28/02/2020</a:t>
            </a:fld>
            <a:endParaRPr lang="en-US" dirty="0"/>
          </a:p>
        </p:txBody>
      </p:sp>
      <p:sp>
        <p:nvSpPr>
          <p:cNvPr id="8" name="Footer Placeholder 7"/>
          <p:cNvSpPr>
            <a:spLocks noGrp="1"/>
          </p:cNvSpPr>
          <p:nvPr>
            <p:ph type="ftr" sz="quarter" idx="11"/>
          </p:nvPr>
        </p:nvSpPr>
        <p:spPr/>
        <p:txBody>
          <a:bodyPr/>
          <a:lstStyle/>
          <a:p>
            <a:r>
              <a:rPr lang="en-US"/>
              <a:t>zero2hero.training – i@z2h.it</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A0C553-B485-4D45-947E-739DBD604213}" type="datetime1">
              <a:rPr lang="en-GB" smtClean="0"/>
              <a:t>28/02/2020</a:t>
            </a:fld>
            <a:endParaRPr lang="en-US" dirty="0"/>
          </a:p>
        </p:txBody>
      </p:sp>
      <p:sp>
        <p:nvSpPr>
          <p:cNvPr id="4" name="Footer Placeholder 3"/>
          <p:cNvSpPr>
            <a:spLocks noGrp="1"/>
          </p:cNvSpPr>
          <p:nvPr>
            <p:ph type="ftr" sz="quarter" idx="11"/>
          </p:nvPr>
        </p:nvSpPr>
        <p:spPr/>
        <p:txBody>
          <a:bodyPr/>
          <a:lstStyle/>
          <a:p>
            <a:r>
              <a:rPr lang="en-US"/>
              <a:t>zero2hero.training – i@z2h.it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691721-05E5-8842-B539-BEA1A56157A0}" type="datetime1">
              <a:rPr lang="en-GB" smtClean="0"/>
              <a:t>28/02/2020</a:t>
            </a:fld>
            <a:endParaRPr lang="en-US" dirty="0"/>
          </a:p>
        </p:txBody>
      </p:sp>
      <p:sp>
        <p:nvSpPr>
          <p:cNvPr id="3" name="Footer Placeholder 2"/>
          <p:cNvSpPr>
            <a:spLocks noGrp="1"/>
          </p:cNvSpPr>
          <p:nvPr>
            <p:ph type="ftr" sz="quarter" idx="11"/>
          </p:nvPr>
        </p:nvSpPr>
        <p:spPr/>
        <p:txBody>
          <a:bodyPr/>
          <a:lstStyle/>
          <a:p>
            <a:r>
              <a:rPr lang="en-US"/>
              <a:t>zero2hero.training – i@z2h.it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86D68C-9965-0A48-8C18-D9442A961F4E}" type="datetime1">
              <a:rPr lang="en-GB" smtClean="0"/>
              <a:t>28/02/2020</a:t>
            </a:fld>
            <a:endParaRPr lang="en-US" dirty="0"/>
          </a:p>
        </p:txBody>
      </p:sp>
      <p:sp>
        <p:nvSpPr>
          <p:cNvPr id="6" name="Footer Placeholder 5"/>
          <p:cNvSpPr>
            <a:spLocks noGrp="1"/>
          </p:cNvSpPr>
          <p:nvPr>
            <p:ph type="ftr" sz="quarter" idx="11"/>
          </p:nvPr>
        </p:nvSpPr>
        <p:spPr/>
        <p:txBody>
          <a:bodyPr/>
          <a:lstStyle/>
          <a:p>
            <a:r>
              <a:rPr lang="en-US"/>
              <a:t>zero2hero.training – i@z2h.it</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E635A8-FA21-7A4F-9AF3-0030D6EDA995}" type="datetime1">
              <a:rPr lang="en-GB" smtClean="0"/>
              <a:t>28/02/2020</a:t>
            </a:fld>
            <a:endParaRPr lang="en-US" dirty="0"/>
          </a:p>
        </p:txBody>
      </p:sp>
      <p:sp>
        <p:nvSpPr>
          <p:cNvPr id="6" name="Footer Placeholder 5"/>
          <p:cNvSpPr>
            <a:spLocks noGrp="1"/>
          </p:cNvSpPr>
          <p:nvPr>
            <p:ph type="ftr" sz="quarter" idx="11"/>
          </p:nvPr>
        </p:nvSpPr>
        <p:spPr/>
        <p:txBody>
          <a:bodyPr/>
          <a:lstStyle/>
          <a:p>
            <a:r>
              <a:rPr lang="en-US"/>
              <a:t>zero2hero.training – i@z2h.it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AD4A84-AA59-0844-B512-79D6273530F0}" type="datetime1">
              <a:rPr lang="en-GB" smtClean="0"/>
              <a:t>28/02/2020</a:t>
            </a:fld>
            <a:endParaRPr lang="en-US" dirty="0"/>
          </a:p>
        </p:txBody>
      </p:sp>
      <p:sp>
        <p:nvSpPr>
          <p:cNvPr id="5" name="Footer Placeholder 4"/>
          <p:cNvSpPr>
            <a:spLocks noGrp="1"/>
          </p:cNvSpPr>
          <p:nvPr>
            <p:ph type="ftr" sz="quarter" idx="3"/>
          </p:nvPr>
        </p:nvSpPr>
        <p:spPr>
          <a:xfrm>
            <a:off x="1453840" y="6041362"/>
            <a:ext cx="5521106" cy="365125"/>
          </a:xfrm>
          <a:prstGeom prst="rect">
            <a:avLst/>
          </a:prstGeom>
        </p:spPr>
        <p:txBody>
          <a:bodyPr vert="horz" lIns="91440" tIns="45720" rIns="91440" bIns="45720" rtlCol="0" anchor="ctr"/>
          <a:lstStyle>
            <a:lvl1pPr algn="l">
              <a:defRPr sz="900" b="1">
                <a:solidFill>
                  <a:schemeClr val="tx1">
                    <a:tint val="75000"/>
                  </a:schemeClr>
                </a:solidFill>
              </a:defRPr>
            </a:lvl1pPr>
          </a:lstStyle>
          <a:p>
            <a:r>
              <a:rPr lang="en-US"/>
              <a:t>zero2hero.training – i@z2h.it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pic>
        <p:nvPicPr>
          <p:cNvPr id="9" name="Picture 8">
            <a:extLst>
              <a:ext uri="{FF2B5EF4-FFF2-40B4-BE49-F238E27FC236}">
                <a16:creationId xmlns:a16="http://schemas.microsoft.com/office/drawing/2014/main" id="{669D9015-24AF-AE4D-B17D-6F00DB1B514A}"/>
              </a:ext>
            </a:extLst>
          </p:cNvPr>
          <p:cNvPicPr>
            <a:picLocks noChangeAspect="1"/>
          </p:cNvPicPr>
          <p:nvPr userDrawn="1"/>
        </p:nvPicPr>
        <p:blipFill>
          <a:blip r:embed="rId18"/>
          <a:stretch>
            <a:fillRect/>
          </a:stretch>
        </p:blipFill>
        <p:spPr>
          <a:xfrm>
            <a:off x="717675" y="5928542"/>
            <a:ext cx="675667" cy="53070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localhos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ws.amazon.com/blogs/compute/using-amazon-api-gateway-with-microservices-deployed-on-amazon-ecs/" TargetMode="External"/><Relationship Id="rId2" Type="http://schemas.openxmlformats.org/officeDocument/2006/relationships/hyperlink" Target="https://www.freecodecamp.org/news/how-to-deploy-a-node-js-application-to-amazon-web-services-using-docker-81c2a2d7225b/"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aws.amazon.com/cli/latest/userguide/install-cliv2-mac.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ks/"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730B-E4B6-3E4E-B8FD-EBE6237AEC5E}"/>
              </a:ext>
            </a:extLst>
          </p:cNvPr>
          <p:cNvSpPr>
            <a:spLocks noGrp="1"/>
          </p:cNvSpPr>
          <p:nvPr>
            <p:ph type="ctrTitle"/>
          </p:nvPr>
        </p:nvSpPr>
        <p:spPr/>
        <p:txBody>
          <a:bodyPr/>
          <a:lstStyle/>
          <a:p>
            <a:r>
              <a:rPr lang="en-GB" sz="4400" b="1" dirty="0"/>
              <a:t>Cloud Series</a:t>
            </a:r>
            <a:br>
              <a:rPr lang="en-GB" sz="4400" b="1" dirty="0"/>
            </a:br>
            <a:r>
              <a:rPr lang="en-GB" sz="4400" b="1" dirty="0"/>
              <a:t>AWS &amp; Microservice</a:t>
            </a:r>
          </a:p>
        </p:txBody>
      </p:sp>
      <p:sp>
        <p:nvSpPr>
          <p:cNvPr id="3" name="Subtitle 2">
            <a:extLst>
              <a:ext uri="{FF2B5EF4-FFF2-40B4-BE49-F238E27FC236}">
                <a16:creationId xmlns:a16="http://schemas.microsoft.com/office/drawing/2014/main" id="{2BC82482-80F3-B141-BA3E-438CE8B26856}"/>
              </a:ext>
            </a:extLst>
          </p:cNvPr>
          <p:cNvSpPr>
            <a:spLocks noGrp="1"/>
          </p:cNvSpPr>
          <p:nvPr>
            <p:ph type="subTitle" idx="1"/>
          </p:nvPr>
        </p:nvSpPr>
        <p:spPr/>
        <p:txBody>
          <a:bodyPr/>
          <a:lstStyle/>
          <a:p>
            <a:r>
              <a:rPr lang="en-US" dirty="0"/>
              <a:t>Rasim SEN</a:t>
            </a:r>
          </a:p>
        </p:txBody>
      </p:sp>
    </p:spTree>
    <p:extLst>
      <p:ext uri="{BB962C8B-B14F-4D97-AF65-F5344CB8AC3E}">
        <p14:creationId xmlns:p14="http://schemas.microsoft.com/office/powerpoint/2010/main" val="557719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A8B2B7-8E60-6440-9009-67EBD6C51A36}"/>
              </a:ext>
            </a:extLst>
          </p:cNvPr>
          <p:cNvSpPr>
            <a:spLocks noGrp="1"/>
          </p:cNvSpPr>
          <p:nvPr>
            <p:ph type="ftr" sz="quarter" idx="11"/>
          </p:nvPr>
        </p:nvSpPr>
        <p:spPr/>
        <p:txBody>
          <a:bodyPr/>
          <a:lstStyle/>
          <a:p>
            <a:r>
              <a:rPr lang="en-US"/>
              <a:t>zero2hero.training – i@z2h.it</a:t>
            </a:r>
            <a:endParaRPr lang="en-US" dirty="0"/>
          </a:p>
        </p:txBody>
      </p:sp>
      <p:pic>
        <p:nvPicPr>
          <p:cNvPr id="3" name="Picture 2">
            <a:extLst>
              <a:ext uri="{FF2B5EF4-FFF2-40B4-BE49-F238E27FC236}">
                <a16:creationId xmlns:a16="http://schemas.microsoft.com/office/drawing/2014/main" id="{092E608E-6CAD-7B47-9268-3ACA80372B36}"/>
              </a:ext>
            </a:extLst>
          </p:cNvPr>
          <p:cNvPicPr>
            <a:picLocks noChangeAspect="1"/>
          </p:cNvPicPr>
          <p:nvPr/>
        </p:nvPicPr>
        <p:blipFill>
          <a:blip r:embed="rId2"/>
          <a:stretch>
            <a:fillRect/>
          </a:stretch>
        </p:blipFill>
        <p:spPr>
          <a:xfrm>
            <a:off x="1262454" y="2174064"/>
            <a:ext cx="7658262" cy="1891682"/>
          </a:xfrm>
          <a:prstGeom prst="rect">
            <a:avLst/>
          </a:prstGeom>
        </p:spPr>
      </p:pic>
      <p:sp>
        <p:nvSpPr>
          <p:cNvPr id="4" name="Title 1">
            <a:extLst>
              <a:ext uri="{FF2B5EF4-FFF2-40B4-BE49-F238E27FC236}">
                <a16:creationId xmlns:a16="http://schemas.microsoft.com/office/drawing/2014/main" id="{DF209C48-6123-D64C-9695-D01F79D76D77}"/>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t>Using Amazon API Gateway with microservices deployed on Amazon ECS</a:t>
            </a:r>
          </a:p>
        </p:txBody>
      </p:sp>
    </p:spTree>
    <p:extLst>
      <p:ext uri="{BB962C8B-B14F-4D97-AF65-F5344CB8AC3E}">
        <p14:creationId xmlns:p14="http://schemas.microsoft.com/office/powerpoint/2010/main" val="2116981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6AED-22FD-0344-A895-B6819F9FDC23}"/>
              </a:ext>
            </a:extLst>
          </p:cNvPr>
          <p:cNvSpPr>
            <a:spLocks noGrp="1"/>
          </p:cNvSpPr>
          <p:nvPr>
            <p:ph type="title"/>
          </p:nvPr>
        </p:nvSpPr>
        <p:spPr/>
        <p:txBody>
          <a:bodyPr/>
          <a:lstStyle/>
          <a:p>
            <a:r>
              <a:rPr lang="en-US" dirty="0"/>
              <a:t>Steps / </a:t>
            </a:r>
            <a:r>
              <a:rPr lang="en-GB" dirty="0"/>
              <a:t>Prerequisites</a:t>
            </a:r>
            <a:endParaRPr lang="en-US" dirty="0"/>
          </a:p>
        </p:txBody>
      </p:sp>
      <p:sp>
        <p:nvSpPr>
          <p:cNvPr id="3" name="Content Placeholder 2">
            <a:extLst>
              <a:ext uri="{FF2B5EF4-FFF2-40B4-BE49-F238E27FC236}">
                <a16:creationId xmlns:a16="http://schemas.microsoft.com/office/drawing/2014/main" id="{AEBB747C-7AA4-2A48-8547-26287F7B27CB}"/>
              </a:ext>
            </a:extLst>
          </p:cNvPr>
          <p:cNvSpPr>
            <a:spLocks noGrp="1"/>
          </p:cNvSpPr>
          <p:nvPr>
            <p:ph idx="1"/>
          </p:nvPr>
        </p:nvSpPr>
        <p:spPr>
          <a:xfrm>
            <a:off x="677334" y="1499191"/>
            <a:ext cx="8596668" cy="4542171"/>
          </a:xfrm>
        </p:spPr>
        <p:txBody>
          <a:bodyPr>
            <a:normAutofit/>
          </a:bodyPr>
          <a:lstStyle/>
          <a:p>
            <a:r>
              <a:rPr lang="en-GB" dirty="0"/>
              <a:t>Setups</a:t>
            </a:r>
          </a:p>
          <a:p>
            <a:pPr lvl="1"/>
            <a:r>
              <a:rPr lang="en-US" dirty="0"/>
              <a:t>Node.js/NPM installation</a:t>
            </a:r>
          </a:p>
          <a:p>
            <a:pPr lvl="1"/>
            <a:r>
              <a:rPr lang="en-US" dirty="0"/>
              <a:t>Docker installation</a:t>
            </a:r>
          </a:p>
          <a:p>
            <a:pPr lvl="1"/>
            <a:r>
              <a:rPr lang="en-US" dirty="0"/>
              <a:t>AWS CLI installation</a:t>
            </a:r>
          </a:p>
          <a:p>
            <a:r>
              <a:rPr lang="en-US" dirty="0" err="1"/>
              <a:t>NodeJs</a:t>
            </a:r>
            <a:r>
              <a:rPr lang="en-US" dirty="0"/>
              <a:t> – HelloWorld microservice</a:t>
            </a:r>
          </a:p>
          <a:p>
            <a:r>
              <a:rPr lang="en-US" dirty="0" err="1"/>
              <a:t>DockerFile</a:t>
            </a:r>
            <a:r>
              <a:rPr lang="en-US" dirty="0"/>
              <a:t> – create, build, run</a:t>
            </a:r>
            <a:endParaRPr lang="en-GB"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7343D2E1-42E1-2141-AB42-08CF174E7A64}"/>
              </a:ext>
            </a:extLst>
          </p:cNvPr>
          <p:cNvSpPr>
            <a:spLocks noGrp="1"/>
          </p:cNvSpPr>
          <p:nvPr>
            <p:ph type="ftr" sz="quarter" idx="11"/>
          </p:nvPr>
        </p:nvSpPr>
        <p:spPr/>
        <p:txBody>
          <a:bodyPr/>
          <a:lstStyle/>
          <a:p>
            <a:r>
              <a:rPr lang="en-US"/>
              <a:t>zero2hero.training – i@z2h.it</a:t>
            </a:r>
            <a:endParaRPr lang="en-US" dirty="0"/>
          </a:p>
        </p:txBody>
      </p:sp>
      <p:sp>
        <p:nvSpPr>
          <p:cNvPr id="5" name="Content Placeholder 2">
            <a:extLst>
              <a:ext uri="{FF2B5EF4-FFF2-40B4-BE49-F238E27FC236}">
                <a16:creationId xmlns:a16="http://schemas.microsoft.com/office/drawing/2014/main" id="{656EEA13-EBCD-1344-A4E3-E6CB66C0E1F9}"/>
              </a:ext>
            </a:extLst>
          </p:cNvPr>
          <p:cNvSpPr txBox="1">
            <a:spLocks/>
          </p:cNvSpPr>
          <p:nvPr/>
        </p:nvSpPr>
        <p:spPr>
          <a:xfrm>
            <a:off x="5186854" y="1651591"/>
            <a:ext cx="4239547" cy="454217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AWS steps:</a:t>
            </a:r>
          </a:p>
          <a:p>
            <a:pPr lvl="1"/>
            <a:r>
              <a:rPr lang="en-US" dirty="0"/>
              <a:t>VPC</a:t>
            </a:r>
          </a:p>
          <a:p>
            <a:pPr lvl="1"/>
            <a:r>
              <a:rPr lang="en-US" dirty="0"/>
              <a:t>Security Groups, Subnets</a:t>
            </a:r>
          </a:p>
          <a:p>
            <a:pPr lvl="1"/>
            <a:r>
              <a:rPr lang="en-US" dirty="0"/>
              <a:t>ELB – Elastic Load Balancer</a:t>
            </a:r>
          </a:p>
          <a:p>
            <a:pPr lvl="2"/>
            <a:r>
              <a:rPr lang="en-US" dirty="0"/>
              <a:t>Network Load Balancer(Private)</a:t>
            </a:r>
          </a:p>
          <a:p>
            <a:pPr lvl="2"/>
            <a:r>
              <a:rPr lang="en-US" dirty="0"/>
              <a:t>Target Group</a:t>
            </a:r>
          </a:p>
          <a:p>
            <a:pPr lvl="1"/>
            <a:r>
              <a:rPr lang="en-GB" dirty="0"/>
              <a:t>Creating the Registry (ECR) and uploading the app image to it</a:t>
            </a:r>
            <a:endParaRPr lang="en-US" dirty="0"/>
          </a:p>
          <a:p>
            <a:pPr lvl="1"/>
            <a:r>
              <a:rPr lang="en-GB" dirty="0"/>
              <a:t>Creating an environment with the AWS Management Console</a:t>
            </a:r>
          </a:p>
          <a:p>
            <a:pPr lvl="2"/>
            <a:r>
              <a:rPr lang="en-GB" dirty="0"/>
              <a:t>Step 1: Creating a new task definition</a:t>
            </a:r>
          </a:p>
          <a:p>
            <a:pPr lvl="2"/>
            <a:r>
              <a:rPr lang="en-GB" dirty="0"/>
              <a:t>Step 2: Creating a cluster</a:t>
            </a:r>
          </a:p>
          <a:p>
            <a:pPr lvl="2"/>
            <a:r>
              <a:rPr lang="en-GB" dirty="0"/>
              <a:t>Step 3: Creating a service to run it</a:t>
            </a:r>
          </a:p>
          <a:p>
            <a:pPr lvl="1"/>
            <a:r>
              <a:rPr lang="en-GB" dirty="0"/>
              <a:t>Configuring API Gateway</a:t>
            </a:r>
          </a:p>
          <a:p>
            <a:pPr lvl="2"/>
            <a:r>
              <a:rPr lang="en-GB" dirty="0"/>
              <a:t>Step 1: Create an API</a:t>
            </a:r>
          </a:p>
          <a:p>
            <a:pPr lvl="2"/>
            <a:r>
              <a:rPr lang="en-GB" dirty="0"/>
              <a:t>Step 2: Create Resources</a:t>
            </a:r>
          </a:p>
          <a:p>
            <a:pPr lvl="2"/>
            <a:r>
              <a:rPr lang="en-GB" dirty="0"/>
              <a:t>Step 5: Deploy the API</a:t>
            </a:r>
          </a:p>
          <a:p>
            <a:pPr lvl="1"/>
            <a:endParaRPr lang="en-GB" dirty="0"/>
          </a:p>
          <a:p>
            <a:endParaRPr lang="en-US" dirty="0"/>
          </a:p>
          <a:p>
            <a:endParaRPr lang="en-US" dirty="0"/>
          </a:p>
          <a:p>
            <a:endParaRPr lang="en-US" dirty="0"/>
          </a:p>
        </p:txBody>
      </p:sp>
    </p:spTree>
    <p:extLst>
      <p:ext uri="{BB962C8B-B14F-4D97-AF65-F5344CB8AC3E}">
        <p14:creationId xmlns:p14="http://schemas.microsoft.com/office/powerpoint/2010/main" val="3344691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DC43-FA67-6546-94A0-96273074D3CC}"/>
              </a:ext>
            </a:extLst>
          </p:cNvPr>
          <p:cNvSpPr>
            <a:spLocks noGrp="1"/>
          </p:cNvSpPr>
          <p:nvPr>
            <p:ph type="title"/>
          </p:nvPr>
        </p:nvSpPr>
        <p:spPr/>
        <p:txBody>
          <a:bodyPr/>
          <a:lstStyle/>
          <a:p>
            <a:r>
              <a:rPr lang="en-GB" b="1" dirty="0"/>
              <a:t>Prerequisites</a:t>
            </a:r>
            <a:endParaRPr lang="en-US" dirty="0"/>
          </a:p>
        </p:txBody>
      </p:sp>
      <p:sp>
        <p:nvSpPr>
          <p:cNvPr id="3" name="Content Placeholder 2">
            <a:extLst>
              <a:ext uri="{FF2B5EF4-FFF2-40B4-BE49-F238E27FC236}">
                <a16:creationId xmlns:a16="http://schemas.microsoft.com/office/drawing/2014/main" id="{C55DF34A-868B-4749-9E84-CE2394C6EB00}"/>
              </a:ext>
            </a:extLst>
          </p:cNvPr>
          <p:cNvSpPr>
            <a:spLocks noGrp="1"/>
          </p:cNvSpPr>
          <p:nvPr>
            <p:ph idx="1"/>
          </p:nvPr>
        </p:nvSpPr>
        <p:spPr/>
        <p:txBody>
          <a:bodyPr/>
          <a:lstStyle/>
          <a:p>
            <a:r>
              <a:rPr lang="en-GB" dirty="0"/>
              <a:t>you’ll need the following:</a:t>
            </a:r>
          </a:p>
          <a:p>
            <a:pPr lvl="1" fontAlgn="base"/>
            <a:r>
              <a:rPr lang="en-GB" b="1" dirty="0"/>
              <a:t>Node and </a:t>
            </a:r>
            <a:r>
              <a:rPr lang="en-GB" b="1" dirty="0" err="1"/>
              <a:t>Npm</a:t>
            </a:r>
            <a:r>
              <a:rPr lang="en-GB" dirty="0"/>
              <a:t> </a:t>
            </a:r>
            <a:r>
              <a:rPr lang="en-GB" dirty="0">
                <a:sym typeface="Wingdings" pitchFamily="2" charset="2"/>
              </a:rPr>
              <a:t> </a:t>
            </a:r>
            <a:r>
              <a:rPr lang="en-GB" dirty="0"/>
              <a:t>node –-version and </a:t>
            </a:r>
            <a:r>
              <a:rPr lang="en-GB" dirty="0" err="1"/>
              <a:t>npm</a:t>
            </a:r>
            <a:r>
              <a:rPr lang="en-GB" dirty="0"/>
              <a:t> --version</a:t>
            </a:r>
          </a:p>
          <a:p>
            <a:pPr lvl="1" fontAlgn="base"/>
            <a:r>
              <a:rPr lang="en-GB" dirty="0"/>
              <a:t>Basic knowledge of Node.js</a:t>
            </a:r>
          </a:p>
          <a:p>
            <a:pPr lvl="1" fontAlgn="base"/>
            <a:r>
              <a:rPr lang="en-GB" b="1" dirty="0"/>
              <a:t>Docker </a:t>
            </a:r>
            <a:r>
              <a:rPr lang="en-GB" b="1" dirty="0">
                <a:sym typeface="Wingdings" pitchFamily="2" charset="2"/>
              </a:rPr>
              <a:t> </a:t>
            </a:r>
            <a:r>
              <a:rPr lang="en-GB" dirty="0"/>
              <a:t>docker –version</a:t>
            </a:r>
          </a:p>
          <a:p>
            <a:pPr lvl="1" fontAlgn="base"/>
            <a:r>
              <a:rPr lang="en-GB" dirty="0"/>
              <a:t> </a:t>
            </a:r>
            <a:r>
              <a:rPr lang="en-GB" b="1" dirty="0"/>
              <a:t>AWS account</a:t>
            </a:r>
            <a:r>
              <a:rPr lang="en-GB" dirty="0"/>
              <a:t>: Sign up for a free tier. There is a waiting period to verify your phone number and bank card. After this, you will have access to the console.</a:t>
            </a:r>
          </a:p>
          <a:p>
            <a:pPr lvl="1" fontAlgn="base"/>
            <a:r>
              <a:rPr lang="en-GB" b="1" dirty="0"/>
              <a:t>AWS CLI (</a:t>
            </a:r>
            <a:r>
              <a:rPr lang="en-GB" dirty="0"/>
              <a:t>You need Python installed)</a:t>
            </a:r>
          </a:p>
          <a:p>
            <a:pPr lvl="1" fontAlgn="base"/>
            <a:endParaRPr lang="en-GB" dirty="0"/>
          </a:p>
          <a:p>
            <a:pPr lvl="1"/>
            <a:endParaRPr lang="en-US" dirty="0"/>
          </a:p>
        </p:txBody>
      </p:sp>
      <p:sp>
        <p:nvSpPr>
          <p:cNvPr id="4" name="Footer Placeholder 3">
            <a:extLst>
              <a:ext uri="{FF2B5EF4-FFF2-40B4-BE49-F238E27FC236}">
                <a16:creationId xmlns:a16="http://schemas.microsoft.com/office/drawing/2014/main" id="{51067BE8-86AE-F74F-87FC-B5CFF1DDD569}"/>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295256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48DE-3516-1348-9010-DA40DD3B6277}"/>
              </a:ext>
            </a:extLst>
          </p:cNvPr>
          <p:cNvSpPr>
            <a:spLocks noGrp="1"/>
          </p:cNvSpPr>
          <p:nvPr>
            <p:ph type="title"/>
          </p:nvPr>
        </p:nvSpPr>
        <p:spPr>
          <a:xfrm>
            <a:off x="677334" y="609600"/>
            <a:ext cx="8596668" cy="598674"/>
          </a:xfrm>
        </p:spPr>
        <p:txBody>
          <a:bodyPr>
            <a:normAutofit fontScale="90000"/>
          </a:bodyPr>
          <a:lstStyle/>
          <a:p>
            <a:r>
              <a:rPr lang="en-US" dirty="0"/>
              <a:t>Hello-world </a:t>
            </a:r>
            <a:r>
              <a:rPr lang="en-US" dirty="0" err="1"/>
              <a:t>node.js</a:t>
            </a:r>
            <a:r>
              <a:rPr lang="en-US" dirty="0"/>
              <a:t> application</a:t>
            </a:r>
          </a:p>
        </p:txBody>
      </p:sp>
      <p:sp>
        <p:nvSpPr>
          <p:cNvPr id="3" name="Content Placeholder 2">
            <a:extLst>
              <a:ext uri="{FF2B5EF4-FFF2-40B4-BE49-F238E27FC236}">
                <a16:creationId xmlns:a16="http://schemas.microsoft.com/office/drawing/2014/main" id="{C5C47CFA-2DE5-744D-90BA-7AD8781546DD}"/>
              </a:ext>
            </a:extLst>
          </p:cNvPr>
          <p:cNvSpPr>
            <a:spLocks noGrp="1"/>
          </p:cNvSpPr>
          <p:nvPr>
            <p:ph idx="1"/>
          </p:nvPr>
        </p:nvSpPr>
        <p:spPr>
          <a:xfrm>
            <a:off x="870747" y="1575798"/>
            <a:ext cx="3945802" cy="3880773"/>
          </a:xfrm>
          <a:solidFill>
            <a:schemeClr val="tx1"/>
          </a:solidFill>
          <a:ln>
            <a:solidFill>
              <a:schemeClr val="accent1"/>
            </a:solidFill>
          </a:ln>
        </p:spPr>
        <p:txBody>
          <a:bodyPr>
            <a:normAutofit fontScale="62500" lnSpcReduction="20000"/>
          </a:bodyPr>
          <a:lstStyle/>
          <a:p>
            <a:r>
              <a:rPr lang="en-US" dirty="0">
                <a:solidFill>
                  <a:schemeClr val="bg1"/>
                </a:solidFill>
              </a:rPr>
              <a:t>// create a new directory</a:t>
            </a:r>
          </a:p>
          <a:p>
            <a:r>
              <a:rPr lang="en-US" dirty="0" err="1">
                <a:solidFill>
                  <a:schemeClr val="bg1"/>
                </a:solidFill>
              </a:rPr>
              <a:t>mkdir</a:t>
            </a:r>
            <a:r>
              <a:rPr lang="en-US" dirty="0">
                <a:solidFill>
                  <a:schemeClr val="bg1"/>
                </a:solidFill>
              </a:rPr>
              <a:t> hello-world-</a:t>
            </a:r>
            <a:r>
              <a:rPr lang="en-US" dirty="0" err="1">
                <a:solidFill>
                  <a:schemeClr val="bg1"/>
                </a:solidFill>
              </a:rPr>
              <a:t>nodejs</a:t>
            </a:r>
            <a:r>
              <a:rPr lang="en-US" dirty="0">
                <a:solidFill>
                  <a:schemeClr val="bg1"/>
                </a:solidFill>
              </a:rPr>
              <a:t>-app</a:t>
            </a:r>
          </a:p>
          <a:p>
            <a:endParaRPr lang="en-US" dirty="0">
              <a:solidFill>
                <a:schemeClr val="bg1"/>
              </a:solidFill>
            </a:endParaRPr>
          </a:p>
          <a:p>
            <a:r>
              <a:rPr lang="en-US" dirty="0">
                <a:solidFill>
                  <a:schemeClr val="bg1"/>
                </a:solidFill>
              </a:rPr>
              <a:t>// change to new directory</a:t>
            </a:r>
          </a:p>
          <a:p>
            <a:r>
              <a:rPr lang="en-US" dirty="0">
                <a:solidFill>
                  <a:schemeClr val="bg1"/>
                </a:solidFill>
              </a:rPr>
              <a:t>cd hello-world-</a:t>
            </a:r>
            <a:r>
              <a:rPr lang="en-US" dirty="0" err="1">
                <a:solidFill>
                  <a:schemeClr val="bg1"/>
                </a:solidFill>
              </a:rPr>
              <a:t>nodejs</a:t>
            </a:r>
            <a:r>
              <a:rPr lang="en-US" dirty="0">
                <a:solidFill>
                  <a:schemeClr val="bg1"/>
                </a:solidFill>
              </a:rPr>
              <a:t>-app</a:t>
            </a:r>
          </a:p>
          <a:p>
            <a:endParaRPr lang="en-US" dirty="0">
              <a:solidFill>
                <a:schemeClr val="bg1"/>
              </a:solidFill>
            </a:endParaRPr>
          </a:p>
          <a:p>
            <a:r>
              <a:rPr lang="en-US" dirty="0">
                <a:solidFill>
                  <a:schemeClr val="bg1"/>
                </a:solidFill>
              </a:rPr>
              <a:t>// Initialize </a:t>
            </a:r>
            <a:r>
              <a:rPr lang="en-US" dirty="0" err="1">
                <a:solidFill>
                  <a:schemeClr val="bg1"/>
                </a:solidFill>
              </a:rPr>
              <a:t>npm</a:t>
            </a:r>
            <a:endParaRPr lang="en-US" dirty="0">
              <a:solidFill>
                <a:schemeClr val="bg1"/>
              </a:solidFill>
            </a:endParaRPr>
          </a:p>
          <a:p>
            <a:r>
              <a:rPr lang="en-US" dirty="0" err="1">
                <a:solidFill>
                  <a:schemeClr val="bg1"/>
                </a:solidFill>
              </a:rPr>
              <a:t>npm</a:t>
            </a:r>
            <a:r>
              <a:rPr lang="en-US" dirty="0">
                <a:solidFill>
                  <a:schemeClr val="bg1"/>
                </a:solidFill>
              </a:rPr>
              <a:t> </a:t>
            </a:r>
            <a:r>
              <a:rPr lang="en-US" dirty="0" err="1">
                <a:solidFill>
                  <a:schemeClr val="bg1"/>
                </a:solidFill>
              </a:rPr>
              <a:t>init</a:t>
            </a:r>
            <a:r>
              <a:rPr lang="en-US" dirty="0">
                <a:solidFill>
                  <a:schemeClr val="bg1"/>
                </a:solidFill>
              </a:rPr>
              <a:t> -y</a:t>
            </a:r>
          </a:p>
          <a:p>
            <a:endParaRPr lang="en-US" dirty="0">
              <a:solidFill>
                <a:schemeClr val="bg1"/>
              </a:solidFill>
            </a:endParaRPr>
          </a:p>
          <a:p>
            <a:r>
              <a:rPr lang="en-US" dirty="0">
                <a:solidFill>
                  <a:schemeClr val="bg1"/>
                </a:solidFill>
              </a:rPr>
              <a:t>// install express</a:t>
            </a:r>
          </a:p>
          <a:p>
            <a:r>
              <a:rPr lang="en-US" dirty="0" err="1">
                <a:solidFill>
                  <a:schemeClr val="bg1"/>
                </a:solidFill>
              </a:rPr>
              <a:t>npm</a:t>
            </a:r>
            <a:r>
              <a:rPr lang="en-US" dirty="0">
                <a:solidFill>
                  <a:schemeClr val="bg1"/>
                </a:solidFill>
              </a:rPr>
              <a:t> install express</a:t>
            </a:r>
          </a:p>
          <a:p>
            <a:endParaRPr lang="en-US" dirty="0">
              <a:solidFill>
                <a:schemeClr val="bg1"/>
              </a:solidFill>
            </a:endParaRPr>
          </a:p>
          <a:p>
            <a:r>
              <a:rPr lang="en-US" dirty="0">
                <a:solidFill>
                  <a:schemeClr val="bg1"/>
                </a:solidFill>
              </a:rPr>
              <a:t>// create an </a:t>
            </a:r>
            <a:r>
              <a:rPr lang="en-US" dirty="0" err="1">
                <a:solidFill>
                  <a:schemeClr val="bg1"/>
                </a:solidFill>
              </a:rPr>
              <a:t>index.js</a:t>
            </a:r>
            <a:r>
              <a:rPr lang="en-US" dirty="0">
                <a:solidFill>
                  <a:schemeClr val="bg1"/>
                </a:solidFill>
              </a:rPr>
              <a:t> file</a:t>
            </a:r>
          </a:p>
          <a:p>
            <a:r>
              <a:rPr lang="en-US" dirty="0">
                <a:solidFill>
                  <a:schemeClr val="bg1"/>
                </a:solidFill>
              </a:rPr>
              <a:t>touch </a:t>
            </a:r>
            <a:r>
              <a:rPr lang="en-US" dirty="0" err="1">
                <a:solidFill>
                  <a:schemeClr val="bg1"/>
                </a:solidFill>
              </a:rPr>
              <a:t>index.js</a:t>
            </a:r>
            <a:endParaRPr lang="en-US" dirty="0">
              <a:solidFill>
                <a:schemeClr val="bg1"/>
              </a:solidFill>
            </a:endParaRPr>
          </a:p>
        </p:txBody>
      </p:sp>
      <p:sp>
        <p:nvSpPr>
          <p:cNvPr id="4" name="Footer Placeholder 3">
            <a:extLst>
              <a:ext uri="{FF2B5EF4-FFF2-40B4-BE49-F238E27FC236}">
                <a16:creationId xmlns:a16="http://schemas.microsoft.com/office/drawing/2014/main" id="{B8B096E0-686A-6448-8CD2-B01CC2BD8F98}"/>
              </a:ext>
            </a:extLst>
          </p:cNvPr>
          <p:cNvSpPr>
            <a:spLocks noGrp="1"/>
          </p:cNvSpPr>
          <p:nvPr>
            <p:ph type="ftr" sz="quarter" idx="11"/>
          </p:nvPr>
        </p:nvSpPr>
        <p:spPr/>
        <p:txBody>
          <a:bodyPr/>
          <a:lstStyle/>
          <a:p>
            <a:r>
              <a:rPr lang="en-US"/>
              <a:t>zero2hero.training – i@z2h.it</a:t>
            </a:r>
            <a:endParaRPr lang="en-US" dirty="0"/>
          </a:p>
        </p:txBody>
      </p:sp>
      <p:sp>
        <p:nvSpPr>
          <p:cNvPr id="5" name="Rectangle 4">
            <a:extLst>
              <a:ext uri="{FF2B5EF4-FFF2-40B4-BE49-F238E27FC236}">
                <a16:creationId xmlns:a16="http://schemas.microsoft.com/office/drawing/2014/main" id="{57AE28C0-BE1F-1347-B747-0BC8024FFBD8}"/>
              </a:ext>
            </a:extLst>
          </p:cNvPr>
          <p:cNvSpPr/>
          <p:nvPr/>
        </p:nvSpPr>
        <p:spPr>
          <a:xfrm>
            <a:off x="5390706" y="1575798"/>
            <a:ext cx="3997843" cy="3880774"/>
          </a:xfrm>
          <a:prstGeom prst="rect">
            <a:avLst/>
          </a:prstGeom>
          <a:solidFill>
            <a:schemeClr val="tx1"/>
          </a:solidFill>
          <a:ln>
            <a:solidFill>
              <a:schemeClr val="accent1"/>
            </a:solidFill>
          </a:ln>
        </p:spPr>
        <p:txBody>
          <a:bodyPr vert="horz" lIns="91440" tIns="45720" rIns="91440" bIns="45720" rtlCol="0">
            <a:normAutofit/>
          </a:bodyPr>
          <a:lstStyle/>
          <a:p>
            <a:pPr>
              <a:spcBef>
                <a:spcPts val="1000"/>
              </a:spcBef>
              <a:buClr>
                <a:schemeClr val="accent1"/>
              </a:buClr>
              <a:buSzPct val="80000"/>
            </a:pPr>
            <a:r>
              <a:rPr lang="en-US" sz="1200" dirty="0" err="1">
                <a:solidFill>
                  <a:schemeClr val="bg1"/>
                </a:solidFill>
              </a:rPr>
              <a:t>const</a:t>
            </a:r>
            <a:r>
              <a:rPr lang="en-US" sz="1200" dirty="0">
                <a:solidFill>
                  <a:schemeClr val="bg1"/>
                </a:solidFill>
              </a:rPr>
              <a:t> express = require('express')</a:t>
            </a:r>
          </a:p>
          <a:p>
            <a:pPr>
              <a:spcBef>
                <a:spcPts val="1000"/>
              </a:spcBef>
              <a:buClr>
                <a:schemeClr val="accent1"/>
              </a:buClr>
              <a:buSzPct val="80000"/>
            </a:pPr>
            <a:r>
              <a:rPr lang="en-US" sz="1200" dirty="0" err="1">
                <a:solidFill>
                  <a:schemeClr val="bg1"/>
                </a:solidFill>
              </a:rPr>
              <a:t>const</a:t>
            </a:r>
            <a:r>
              <a:rPr lang="en-US" sz="1200" dirty="0">
                <a:solidFill>
                  <a:schemeClr val="bg1"/>
                </a:solidFill>
              </a:rPr>
              <a:t> app = express()</a:t>
            </a:r>
          </a:p>
          <a:p>
            <a:pPr>
              <a:spcBef>
                <a:spcPts val="1000"/>
              </a:spcBef>
              <a:buClr>
                <a:schemeClr val="accent1"/>
              </a:buClr>
              <a:buSzPct val="80000"/>
            </a:pPr>
            <a:r>
              <a:rPr lang="en-US" sz="1200" dirty="0" err="1">
                <a:solidFill>
                  <a:schemeClr val="bg1"/>
                </a:solidFill>
              </a:rPr>
              <a:t>app.get</a:t>
            </a:r>
            <a:r>
              <a:rPr lang="en-US" sz="1200" dirty="0">
                <a:solidFill>
                  <a:schemeClr val="bg1"/>
                </a:solidFill>
              </a:rPr>
              <a:t>('/', (</a:t>
            </a:r>
            <a:r>
              <a:rPr lang="en-US" sz="1200" dirty="0" err="1">
                <a:solidFill>
                  <a:schemeClr val="bg1"/>
                </a:solidFill>
              </a:rPr>
              <a:t>req</a:t>
            </a:r>
            <a:r>
              <a:rPr lang="en-US" sz="1200" dirty="0">
                <a:solidFill>
                  <a:schemeClr val="bg1"/>
                </a:solidFill>
              </a:rPr>
              <a:t>, res) =&gt; {</a:t>
            </a:r>
          </a:p>
          <a:p>
            <a:pPr>
              <a:spcBef>
                <a:spcPts val="1000"/>
              </a:spcBef>
              <a:buClr>
                <a:schemeClr val="accent1"/>
              </a:buClr>
              <a:buSzPct val="80000"/>
            </a:pPr>
            <a:r>
              <a:rPr lang="en-US" sz="1200" dirty="0">
                <a:solidFill>
                  <a:schemeClr val="bg1"/>
                </a:solidFill>
              </a:rPr>
              <a:t>    </a:t>
            </a:r>
            <a:r>
              <a:rPr lang="en-US" sz="1200" dirty="0" err="1">
                <a:solidFill>
                  <a:schemeClr val="bg1"/>
                </a:solidFill>
              </a:rPr>
              <a:t>res.send</a:t>
            </a:r>
            <a:r>
              <a:rPr lang="en-US" sz="1200" dirty="0">
                <a:solidFill>
                  <a:schemeClr val="bg1"/>
                </a:solidFill>
              </a:rPr>
              <a:t>('Hello world from a Node.js app!')</a:t>
            </a:r>
          </a:p>
          <a:p>
            <a:pPr>
              <a:spcBef>
                <a:spcPts val="1000"/>
              </a:spcBef>
              <a:buClr>
                <a:schemeClr val="accent1"/>
              </a:buClr>
              <a:buSzPct val="80000"/>
            </a:pPr>
            <a:r>
              <a:rPr lang="en-US" sz="1200" dirty="0">
                <a:solidFill>
                  <a:schemeClr val="bg1"/>
                </a:solidFill>
              </a:rPr>
              <a:t>})</a:t>
            </a:r>
          </a:p>
          <a:p>
            <a:pPr>
              <a:spcBef>
                <a:spcPts val="1000"/>
              </a:spcBef>
              <a:buClr>
                <a:schemeClr val="accent1"/>
              </a:buClr>
              <a:buSzPct val="80000"/>
            </a:pPr>
            <a:r>
              <a:rPr lang="en-US" sz="1200" dirty="0" err="1">
                <a:solidFill>
                  <a:schemeClr val="bg1"/>
                </a:solidFill>
              </a:rPr>
              <a:t>app.listen</a:t>
            </a:r>
            <a:r>
              <a:rPr lang="en-US" sz="1200" dirty="0">
                <a:solidFill>
                  <a:schemeClr val="bg1"/>
                </a:solidFill>
              </a:rPr>
              <a:t>(3000, () =&gt; {</a:t>
            </a:r>
          </a:p>
          <a:p>
            <a:pPr>
              <a:spcBef>
                <a:spcPts val="1000"/>
              </a:spcBef>
              <a:buClr>
                <a:schemeClr val="accent1"/>
              </a:buClr>
              <a:buSzPct val="80000"/>
            </a:pPr>
            <a:r>
              <a:rPr lang="en-US" sz="1200" dirty="0">
                <a:solidFill>
                  <a:schemeClr val="bg1"/>
                </a:solidFill>
              </a:rPr>
              <a:t>    </a:t>
            </a:r>
            <a:r>
              <a:rPr lang="en-US" sz="1200" dirty="0" err="1">
                <a:solidFill>
                  <a:schemeClr val="bg1"/>
                </a:solidFill>
              </a:rPr>
              <a:t>console.log</a:t>
            </a:r>
            <a:r>
              <a:rPr lang="en-US" sz="1200" dirty="0">
                <a:solidFill>
                  <a:schemeClr val="bg1"/>
                </a:solidFill>
              </a:rPr>
              <a:t>('Server is up on 3000')</a:t>
            </a:r>
          </a:p>
          <a:p>
            <a:pPr>
              <a:spcBef>
                <a:spcPts val="1000"/>
              </a:spcBef>
              <a:buClr>
                <a:schemeClr val="accent1"/>
              </a:buClr>
              <a:buSzPct val="80000"/>
            </a:pPr>
            <a:r>
              <a:rPr lang="en-US" sz="1200" dirty="0">
                <a:solidFill>
                  <a:schemeClr val="bg1"/>
                </a:solidFill>
              </a:rPr>
              <a:t>})</a:t>
            </a:r>
          </a:p>
        </p:txBody>
      </p:sp>
      <p:sp>
        <p:nvSpPr>
          <p:cNvPr id="7" name="TextBox 6">
            <a:extLst>
              <a:ext uri="{FF2B5EF4-FFF2-40B4-BE49-F238E27FC236}">
                <a16:creationId xmlns:a16="http://schemas.microsoft.com/office/drawing/2014/main" id="{87617A4C-1356-D243-A24A-1F32EF6E1660}"/>
              </a:ext>
            </a:extLst>
          </p:cNvPr>
          <p:cNvSpPr txBox="1"/>
          <p:nvPr/>
        </p:nvSpPr>
        <p:spPr>
          <a:xfrm>
            <a:off x="5390706" y="1208274"/>
            <a:ext cx="1008609" cy="369332"/>
          </a:xfrm>
          <a:prstGeom prst="rect">
            <a:avLst/>
          </a:prstGeom>
          <a:noFill/>
        </p:spPr>
        <p:txBody>
          <a:bodyPr wrap="none" rtlCol="0">
            <a:spAutoFit/>
          </a:bodyPr>
          <a:lstStyle/>
          <a:p>
            <a:r>
              <a:rPr lang="en-US" dirty="0" err="1">
                <a:solidFill>
                  <a:schemeClr val="accent1"/>
                </a:solidFill>
              </a:rPr>
              <a:t>Index.js</a:t>
            </a:r>
            <a:endParaRPr lang="en-US" dirty="0">
              <a:solidFill>
                <a:schemeClr val="accent1"/>
              </a:solidFill>
            </a:endParaRPr>
          </a:p>
        </p:txBody>
      </p:sp>
      <p:sp>
        <p:nvSpPr>
          <p:cNvPr id="9" name="TextBox 8">
            <a:extLst>
              <a:ext uri="{FF2B5EF4-FFF2-40B4-BE49-F238E27FC236}">
                <a16:creationId xmlns:a16="http://schemas.microsoft.com/office/drawing/2014/main" id="{91C9D259-C689-4647-AEF4-00ABF70DB8EB}"/>
              </a:ext>
            </a:extLst>
          </p:cNvPr>
          <p:cNvSpPr txBox="1"/>
          <p:nvPr/>
        </p:nvSpPr>
        <p:spPr>
          <a:xfrm>
            <a:off x="3768382" y="5672030"/>
            <a:ext cx="2414572" cy="369332"/>
          </a:xfrm>
          <a:prstGeom prst="rect">
            <a:avLst/>
          </a:prstGeom>
          <a:noFill/>
        </p:spPr>
        <p:txBody>
          <a:bodyPr wrap="none" rtlCol="0">
            <a:spAutoFit/>
          </a:bodyPr>
          <a:lstStyle/>
          <a:p>
            <a:r>
              <a:rPr lang="en-US" dirty="0"/>
              <a:t>Test : $ node </a:t>
            </a:r>
            <a:r>
              <a:rPr lang="en-US" dirty="0" err="1"/>
              <a:t>index.js</a:t>
            </a:r>
            <a:endParaRPr lang="en-US" dirty="0"/>
          </a:p>
        </p:txBody>
      </p:sp>
    </p:spTree>
    <p:extLst>
      <p:ext uri="{BB962C8B-B14F-4D97-AF65-F5344CB8AC3E}">
        <p14:creationId xmlns:p14="http://schemas.microsoft.com/office/powerpoint/2010/main" val="3177051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846356-D367-6E47-8B96-BE8D3E1B9BEA}"/>
              </a:ext>
            </a:extLst>
          </p:cNvPr>
          <p:cNvSpPr>
            <a:spLocks noGrp="1"/>
          </p:cNvSpPr>
          <p:nvPr>
            <p:ph idx="1"/>
          </p:nvPr>
        </p:nvSpPr>
        <p:spPr>
          <a:xfrm>
            <a:off x="677334" y="3519377"/>
            <a:ext cx="9285373" cy="2521985"/>
          </a:xfrm>
        </p:spPr>
        <p:txBody>
          <a:bodyPr/>
          <a:lstStyle/>
          <a:p>
            <a:r>
              <a:rPr lang="en-GB" dirty="0"/>
              <a:t>One convenient way to run microservices is to deploy them as Docker containers. Docker containers are quick to provision, easily portable, and provide process isolation. Amazon Elastic Container Service (Amazon ECS) provides a highly scalable, high performance container management service. This service supports Docker containers and enables you to easily run microservices on a managed cluster of Amazon EC2 instances.</a:t>
            </a:r>
            <a:endParaRPr lang="en-US" dirty="0"/>
          </a:p>
        </p:txBody>
      </p:sp>
      <p:sp>
        <p:nvSpPr>
          <p:cNvPr id="4" name="Footer Placeholder 3">
            <a:extLst>
              <a:ext uri="{FF2B5EF4-FFF2-40B4-BE49-F238E27FC236}">
                <a16:creationId xmlns:a16="http://schemas.microsoft.com/office/drawing/2014/main" id="{967CB25E-F356-5D4E-ADAB-AA2B1F78C79F}"/>
              </a:ext>
            </a:extLst>
          </p:cNvPr>
          <p:cNvSpPr>
            <a:spLocks noGrp="1"/>
          </p:cNvSpPr>
          <p:nvPr>
            <p:ph type="ftr" sz="quarter" idx="11"/>
          </p:nvPr>
        </p:nvSpPr>
        <p:spPr/>
        <p:txBody>
          <a:bodyPr/>
          <a:lstStyle/>
          <a:p>
            <a:r>
              <a:rPr lang="en-US"/>
              <a:t>zero2hero.training – i@z2h.it</a:t>
            </a:r>
            <a:endParaRPr lang="en-US" dirty="0"/>
          </a:p>
        </p:txBody>
      </p:sp>
      <p:pic>
        <p:nvPicPr>
          <p:cNvPr id="6" name="Picture 5">
            <a:extLst>
              <a:ext uri="{FF2B5EF4-FFF2-40B4-BE49-F238E27FC236}">
                <a16:creationId xmlns:a16="http://schemas.microsoft.com/office/drawing/2014/main" id="{877C2A73-2A9D-8E41-AB4D-BE2ABACB2236}"/>
              </a:ext>
            </a:extLst>
          </p:cNvPr>
          <p:cNvPicPr>
            <a:picLocks noChangeAspect="1"/>
          </p:cNvPicPr>
          <p:nvPr/>
        </p:nvPicPr>
        <p:blipFill>
          <a:blip r:embed="rId2"/>
          <a:stretch>
            <a:fillRect/>
          </a:stretch>
        </p:blipFill>
        <p:spPr>
          <a:xfrm>
            <a:off x="3040912" y="211729"/>
            <a:ext cx="3721222" cy="3167469"/>
          </a:xfrm>
          <a:prstGeom prst="rect">
            <a:avLst/>
          </a:prstGeom>
        </p:spPr>
      </p:pic>
    </p:spTree>
    <p:extLst>
      <p:ext uri="{BB962C8B-B14F-4D97-AF65-F5344CB8AC3E}">
        <p14:creationId xmlns:p14="http://schemas.microsoft.com/office/powerpoint/2010/main" val="584708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987A-50E2-3741-AFB3-3CE1B7480B4D}"/>
              </a:ext>
            </a:extLst>
          </p:cNvPr>
          <p:cNvSpPr>
            <a:spLocks noGrp="1"/>
          </p:cNvSpPr>
          <p:nvPr>
            <p:ph type="title"/>
          </p:nvPr>
        </p:nvSpPr>
        <p:spPr/>
        <p:txBody>
          <a:bodyPr/>
          <a:lstStyle/>
          <a:p>
            <a:r>
              <a:rPr lang="en-US" dirty="0" err="1"/>
              <a:t>Dockerfile</a:t>
            </a:r>
            <a:endParaRPr lang="en-US" dirty="0"/>
          </a:p>
        </p:txBody>
      </p:sp>
      <p:sp>
        <p:nvSpPr>
          <p:cNvPr id="4" name="Footer Placeholder 3">
            <a:extLst>
              <a:ext uri="{FF2B5EF4-FFF2-40B4-BE49-F238E27FC236}">
                <a16:creationId xmlns:a16="http://schemas.microsoft.com/office/drawing/2014/main" id="{6FF6B271-CC33-A44B-A3D9-525F8F1275D9}"/>
              </a:ext>
            </a:extLst>
          </p:cNvPr>
          <p:cNvSpPr>
            <a:spLocks noGrp="1"/>
          </p:cNvSpPr>
          <p:nvPr>
            <p:ph type="ftr" sz="quarter" idx="11"/>
          </p:nvPr>
        </p:nvSpPr>
        <p:spPr/>
        <p:txBody>
          <a:bodyPr/>
          <a:lstStyle/>
          <a:p>
            <a:r>
              <a:rPr lang="en-US"/>
              <a:t>zero2hero.training – i@z2h.it</a:t>
            </a:r>
            <a:endParaRPr lang="en-US" dirty="0"/>
          </a:p>
        </p:txBody>
      </p:sp>
      <p:sp>
        <p:nvSpPr>
          <p:cNvPr id="10" name="Rectangle 9">
            <a:extLst>
              <a:ext uri="{FF2B5EF4-FFF2-40B4-BE49-F238E27FC236}">
                <a16:creationId xmlns:a16="http://schemas.microsoft.com/office/drawing/2014/main" id="{2234FEDD-8B7B-2D4A-846F-09FFCE6127F1}"/>
              </a:ext>
            </a:extLst>
          </p:cNvPr>
          <p:cNvSpPr/>
          <p:nvPr/>
        </p:nvSpPr>
        <p:spPr>
          <a:xfrm>
            <a:off x="1655529" y="1606461"/>
            <a:ext cx="6457113" cy="3693319"/>
          </a:xfrm>
          <a:prstGeom prst="rect">
            <a:avLst/>
          </a:prstGeom>
          <a:solidFill>
            <a:schemeClr val="tx1"/>
          </a:solidFill>
          <a:ln>
            <a:solidFill>
              <a:schemeClr val="accent1"/>
            </a:solidFill>
          </a:ln>
        </p:spPr>
        <p:txBody>
          <a:bodyPr wrap="square">
            <a:spAutoFit/>
          </a:bodyPr>
          <a:lstStyle/>
          <a:p>
            <a:pPr marL="342900" indent="-342900">
              <a:buFont typeface="+mj-lt"/>
              <a:buAutoNum type="arabicPeriod"/>
            </a:pPr>
            <a:r>
              <a:rPr lang="en-US" dirty="0">
                <a:solidFill>
                  <a:schemeClr val="bg1"/>
                </a:solidFill>
              </a:rPr>
              <a:t>FROM node:12-alpine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RUN </a:t>
            </a:r>
            <a:r>
              <a:rPr lang="en-US" dirty="0" err="1">
                <a:solidFill>
                  <a:schemeClr val="bg1"/>
                </a:solidFill>
              </a:rPr>
              <a:t>mkdir</a:t>
            </a:r>
            <a:r>
              <a:rPr lang="en-US" dirty="0">
                <a:solidFill>
                  <a:schemeClr val="bg1"/>
                </a:solidFill>
              </a:rPr>
              <a:t> -p /</a:t>
            </a:r>
            <a:r>
              <a:rPr lang="en-US" dirty="0" err="1">
                <a:solidFill>
                  <a:schemeClr val="bg1"/>
                </a:solidFill>
              </a:rPr>
              <a:t>usr</a:t>
            </a:r>
            <a:r>
              <a:rPr lang="en-US" dirty="0">
                <a:solidFill>
                  <a:schemeClr val="bg1"/>
                </a:solidFill>
              </a:rPr>
              <a:t>/</a:t>
            </a:r>
            <a:r>
              <a:rPr lang="en-US" dirty="0" err="1">
                <a:solidFill>
                  <a:schemeClr val="bg1"/>
                </a:solidFill>
              </a:rPr>
              <a:t>src</a:t>
            </a:r>
            <a:r>
              <a:rPr lang="en-US" dirty="0">
                <a:solidFill>
                  <a:schemeClr val="bg1"/>
                </a:solidFill>
              </a:rPr>
              <a:t>/app</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WORKDIR /</a:t>
            </a:r>
            <a:r>
              <a:rPr lang="en-US" dirty="0" err="1">
                <a:solidFill>
                  <a:schemeClr val="bg1"/>
                </a:solidFill>
              </a:rPr>
              <a:t>usr</a:t>
            </a:r>
            <a:r>
              <a:rPr lang="en-US" dirty="0">
                <a:solidFill>
                  <a:schemeClr val="bg1"/>
                </a:solidFill>
              </a:rPr>
              <a:t>/</a:t>
            </a:r>
            <a:r>
              <a:rPr lang="en-US" dirty="0" err="1">
                <a:solidFill>
                  <a:schemeClr val="bg1"/>
                </a:solidFill>
              </a:rPr>
              <a:t>src</a:t>
            </a:r>
            <a:r>
              <a:rPr lang="en-US" dirty="0">
                <a:solidFill>
                  <a:schemeClr val="bg1"/>
                </a:solidFill>
              </a:rPr>
              <a:t>/app</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COPY . .</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RUN </a:t>
            </a:r>
            <a:r>
              <a:rPr lang="en-US" dirty="0" err="1">
                <a:solidFill>
                  <a:schemeClr val="bg1"/>
                </a:solidFill>
              </a:rPr>
              <a:t>npm</a:t>
            </a:r>
            <a:r>
              <a:rPr lang="en-US" dirty="0">
                <a:solidFill>
                  <a:schemeClr val="bg1"/>
                </a:solidFill>
              </a:rPr>
              <a:t> install</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EXPOSE 3000</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CMD [ "node", "</a:t>
            </a:r>
            <a:r>
              <a:rPr lang="en-US" dirty="0" err="1">
                <a:solidFill>
                  <a:schemeClr val="bg1"/>
                </a:solidFill>
              </a:rPr>
              <a:t>index.js</a:t>
            </a:r>
            <a:r>
              <a:rPr lang="en-US" dirty="0">
                <a:solidFill>
                  <a:schemeClr val="bg1"/>
                </a:solidFill>
              </a:rPr>
              <a:t>" ]</a:t>
            </a:r>
          </a:p>
        </p:txBody>
      </p:sp>
    </p:spTree>
    <p:extLst>
      <p:ext uri="{BB962C8B-B14F-4D97-AF65-F5344CB8AC3E}">
        <p14:creationId xmlns:p14="http://schemas.microsoft.com/office/powerpoint/2010/main" val="4232870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C6A02-6003-2246-B8C0-877E29F49403}"/>
              </a:ext>
            </a:extLst>
          </p:cNvPr>
          <p:cNvSpPr>
            <a:spLocks noGrp="1"/>
          </p:cNvSpPr>
          <p:nvPr>
            <p:ph type="title"/>
          </p:nvPr>
        </p:nvSpPr>
        <p:spPr/>
        <p:txBody>
          <a:bodyPr/>
          <a:lstStyle/>
          <a:p>
            <a:r>
              <a:rPr lang="en-GB" b="1" dirty="0"/>
              <a:t>Building and running docker</a:t>
            </a:r>
            <a:br>
              <a:rPr lang="en-GB" b="1" dirty="0"/>
            </a:br>
            <a:endParaRPr lang="en-US" dirty="0"/>
          </a:p>
        </p:txBody>
      </p:sp>
      <p:sp>
        <p:nvSpPr>
          <p:cNvPr id="3" name="Content Placeholder 2">
            <a:extLst>
              <a:ext uri="{FF2B5EF4-FFF2-40B4-BE49-F238E27FC236}">
                <a16:creationId xmlns:a16="http://schemas.microsoft.com/office/drawing/2014/main" id="{130FCCFF-1D1F-4843-9A86-14E1B2823901}"/>
              </a:ext>
            </a:extLst>
          </p:cNvPr>
          <p:cNvSpPr>
            <a:spLocks noGrp="1"/>
          </p:cNvSpPr>
          <p:nvPr>
            <p:ph idx="1"/>
          </p:nvPr>
        </p:nvSpPr>
        <p:spPr/>
        <p:txBody>
          <a:bodyPr/>
          <a:lstStyle/>
          <a:p>
            <a:r>
              <a:rPr lang="en-GB" dirty="0"/>
              <a:t>docker build -t hello-world-</a:t>
            </a:r>
            <a:r>
              <a:rPr lang="en-GB" dirty="0" err="1"/>
              <a:t>nodejs</a:t>
            </a:r>
            <a:r>
              <a:rPr lang="en-GB" dirty="0"/>
              <a:t>-app .  # building</a:t>
            </a:r>
          </a:p>
          <a:p>
            <a:r>
              <a:rPr lang="en-GB" dirty="0"/>
              <a:t>docker images							# list images</a:t>
            </a:r>
          </a:p>
          <a:p>
            <a:r>
              <a:rPr lang="en-GB" dirty="0"/>
              <a:t>docker run -p 80:3000 {image-id} </a:t>
            </a:r>
          </a:p>
          <a:p>
            <a:r>
              <a:rPr lang="en-GB" dirty="0">
                <a:hlinkClick r:id="rId2"/>
              </a:rPr>
              <a:t>http://localhost</a:t>
            </a:r>
            <a:r>
              <a:rPr lang="en-GB" dirty="0"/>
              <a:t>						# test</a:t>
            </a:r>
          </a:p>
          <a:p>
            <a:r>
              <a:rPr lang="en-GB" dirty="0"/>
              <a:t>docker container ls					# running container</a:t>
            </a:r>
          </a:p>
          <a:p>
            <a:r>
              <a:rPr lang="en-GB" dirty="0"/>
              <a:t>docker stop {container-id}				# stop</a:t>
            </a:r>
            <a:endParaRPr lang="en-US" dirty="0"/>
          </a:p>
        </p:txBody>
      </p:sp>
      <p:sp>
        <p:nvSpPr>
          <p:cNvPr id="4" name="Footer Placeholder 3">
            <a:extLst>
              <a:ext uri="{FF2B5EF4-FFF2-40B4-BE49-F238E27FC236}">
                <a16:creationId xmlns:a16="http://schemas.microsoft.com/office/drawing/2014/main" id="{2CF0E533-0462-5A42-A4D6-E1617E8417E4}"/>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47061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52A7-55C2-A043-B9C6-B3D1D83575C8}"/>
              </a:ext>
            </a:extLst>
          </p:cNvPr>
          <p:cNvSpPr>
            <a:spLocks noGrp="1"/>
          </p:cNvSpPr>
          <p:nvPr>
            <p:ph type="title"/>
          </p:nvPr>
        </p:nvSpPr>
        <p:spPr/>
        <p:txBody>
          <a:bodyPr>
            <a:normAutofit fontScale="90000"/>
          </a:bodyPr>
          <a:lstStyle/>
          <a:p>
            <a:r>
              <a:rPr lang="en-GB" b="1" dirty="0"/>
              <a:t>Create Registry (ECR) and upload the app image to it</a:t>
            </a:r>
            <a:br>
              <a:rPr lang="en-GB" b="1" dirty="0"/>
            </a:br>
            <a:endParaRPr lang="en-US" dirty="0"/>
          </a:p>
        </p:txBody>
      </p:sp>
      <p:sp>
        <p:nvSpPr>
          <p:cNvPr id="3" name="Content Placeholder 2">
            <a:extLst>
              <a:ext uri="{FF2B5EF4-FFF2-40B4-BE49-F238E27FC236}">
                <a16:creationId xmlns:a16="http://schemas.microsoft.com/office/drawing/2014/main" id="{FCC926E0-9840-2A4A-83DB-3B3D8E0B465E}"/>
              </a:ext>
            </a:extLst>
          </p:cNvPr>
          <p:cNvSpPr>
            <a:spLocks noGrp="1"/>
          </p:cNvSpPr>
          <p:nvPr>
            <p:ph idx="1"/>
          </p:nvPr>
        </p:nvSpPr>
        <p:spPr/>
        <p:txBody>
          <a:bodyPr/>
          <a:lstStyle/>
          <a:p>
            <a:r>
              <a:rPr lang="en-GB" dirty="0"/>
              <a:t>Amazon Elastic Container Registry (ECR) is a fully-managed </a:t>
            </a:r>
            <a:r>
              <a:rPr lang="en-GB" u="sng" dirty="0"/>
              <a:t>Docker</a:t>
            </a:r>
            <a:r>
              <a:rPr lang="en-GB" dirty="0"/>
              <a:t> container registry that makes it easy for developers to store, manage, and deploy Docker container images. Amazon ECR is integrated with </a:t>
            </a:r>
            <a:r>
              <a:rPr lang="en-GB" u="sng" dirty="0"/>
              <a:t>Amazon Elastic Container Service (ECS)</a:t>
            </a:r>
            <a:r>
              <a:rPr lang="en-GB" dirty="0"/>
              <a:t>, simplifying your development to production workflow.</a:t>
            </a:r>
          </a:p>
          <a:p>
            <a:pPr fontAlgn="base"/>
            <a:r>
              <a:rPr lang="en-GB" b="1" dirty="0"/>
              <a:t>Steps:</a:t>
            </a:r>
          </a:p>
          <a:p>
            <a:pPr lvl="1" fontAlgn="base"/>
            <a:r>
              <a:rPr lang="en-GB" dirty="0"/>
              <a:t>Go to the </a:t>
            </a:r>
            <a:r>
              <a:rPr lang="en-GB" u="sng" dirty="0"/>
              <a:t>AWS console</a:t>
            </a:r>
            <a:r>
              <a:rPr lang="en-GB" dirty="0"/>
              <a:t> and sign in.</a:t>
            </a:r>
          </a:p>
          <a:p>
            <a:pPr lvl="1" fontAlgn="base"/>
            <a:r>
              <a:rPr lang="en-GB" dirty="0"/>
              <a:t>Select the EC2 container service(ECS) and Get started</a:t>
            </a:r>
          </a:p>
          <a:p>
            <a:pPr lvl="1" fontAlgn="base"/>
            <a:r>
              <a:rPr lang="en-GB" dirty="0"/>
              <a:t>Go to AWS CLI and configure it</a:t>
            </a:r>
          </a:p>
          <a:p>
            <a:pPr lvl="2" fontAlgn="base"/>
            <a:r>
              <a:rPr lang="en-GB" dirty="0"/>
              <a:t>$ </a:t>
            </a:r>
            <a:r>
              <a:rPr lang="en-GB" dirty="0" err="1"/>
              <a:t>aws</a:t>
            </a:r>
            <a:r>
              <a:rPr lang="en-GB" dirty="0"/>
              <a:t> configure</a:t>
            </a:r>
          </a:p>
          <a:p>
            <a:pPr lvl="1" fontAlgn="base"/>
            <a:endParaRPr lang="en-GB" dirty="0"/>
          </a:p>
          <a:p>
            <a:endParaRPr lang="en-US" dirty="0"/>
          </a:p>
        </p:txBody>
      </p:sp>
      <p:sp>
        <p:nvSpPr>
          <p:cNvPr id="4" name="Footer Placeholder 3">
            <a:extLst>
              <a:ext uri="{FF2B5EF4-FFF2-40B4-BE49-F238E27FC236}">
                <a16:creationId xmlns:a16="http://schemas.microsoft.com/office/drawing/2014/main" id="{1892D994-D332-A748-B21F-4DBBEBF7C100}"/>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3042189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5A1BDA-E811-0848-B875-DEED3C7C2B62}"/>
              </a:ext>
            </a:extLst>
          </p:cNvPr>
          <p:cNvSpPr>
            <a:spLocks noGrp="1"/>
          </p:cNvSpPr>
          <p:nvPr>
            <p:ph type="ftr" sz="quarter" idx="11"/>
          </p:nvPr>
        </p:nvSpPr>
        <p:spPr/>
        <p:txBody>
          <a:bodyPr/>
          <a:lstStyle/>
          <a:p>
            <a:r>
              <a:rPr lang="en-US"/>
              <a:t>zero2hero.training – i@z2h.it</a:t>
            </a:r>
            <a:endParaRPr lang="en-US" dirty="0"/>
          </a:p>
        </p:txBody>
      </p:sp>
      <p:sp>
        <p:nvSpPr>
          <p:cNvPr id="3" name="Rectangle 2">
            <a:extLst>
              <a:ext uri="{FF2B5EF4-FFF2-40B4-BE49-F238E27FC236}">
                <a16:creationId xmlns:a16="http://schemas.microsoft.com/office/drawing/2014/main" id="{610AA5BD-AA15-004D-9406-FEEE46069649}"/>
              </a:ext>
            </a:extLst>
          </p:cNvPr>
          <p:cNvSpPr/>
          <p:nvPr/>
        </p:nvSpPr>
        <p:spPr>
          <a:xfrm>
            <a:off x="1063255" y="2509307"/>
            <a:ext cx="8282763" cy="1477328"/>
          </a:xfrm>
          <a:prstGeom prst="rect">
            <a:avLst/>
          </a:prstGeom>
          <a:solidFill>
            <a:schemeClr val="tx1"/>
          </a:solidFill>
          <a:ln>
            <a:solidFill>
              <a:schemeClr val="accent1"/>
            </a:solidFill>
          </a:ln>
        </p:spPr>
        <p:txBody>
          <a:bodyPr wrap="square">
            <a:spAutoFit/>
          </a:bodyPr>
          <a:lstStyle/>
          <a:p>
            <a:r>
              <a:rPr lang="en-GB" dirty="0">
                <a:solidFill>
                  <a:schemeClr val="bg1"/>
                </a:solidFill>
                <a:latin typeface="Menlo" panose="020B0609030804020204" pitchFamily="49" charset="0"/>
              </a:rPr>
              <a:t>$ </a:t>
            </a:r>
            <a:r>
              <a:rPr lang="en-GB" dirty="0" err="1">
                <a:solidFill>
                  <a:schemeClr val="bg1"/>
                </a:solidFill>
                <a:latin typeface="Menlo" panose="020B0609030804020204" pitchFamily="49" charset="0"/>
              </a:rPr>
              <a:t>aws</a:t>
            </a:r>
            <a:r>
              <a:rPr lang="en-GB" dirty="0">
                <a:solidFill>
                  <a:schemeClr val="bg1"/>
                </a:solidFill>
                <a:latin typeface="Menlo" panose="020B0609030804020204" pitchFamily="49" charset="0"/>
              </a:rPr>
              <a:t> configure</a:t>
            </a:r>
          </a:p>
          <a:p>
            <a:r>
              <a:rPr lang="en-GB" dirty="0">
                <a:solidFill>
                  <a:schemeClr val="bg1"/>
                </a:solidFill>
                <a:latin typeface="Menlo" panose="020B0609030804020204" pitchFamily="49" charset="0"/>
              </a:rPr>
              <a:t>AWS Access Key ID [****************XDBQ]: </a:t>
            </a:r>
          </a:p>
          <a:p>
            <a:r>
              <a:rPr lang="en-GB" dirty="0">
                <a:solidFill>
                  <a:schemeClr val="bg1"/>
                </a:solidFill>
                <a:latin typeface="Menlo" panose="020B0609030804020204" pitchFamily="49" charset="0"/>
              </a:rPr>
              <a:t>AWS Secret Access Key [****************</a:t>
            </a:r>
            <a:r>
              <a:rPr lang="en-GB" dirty="0" err="1">
                <a:solidFill>
                  <a:schemeClr val="bg1"/>
                </a:solidFill>
                <a:latin typeface="Menlo" panose="020B0609030804020204" pitchFamily="49" charset="0"/>
              </a:rPr>
              <a:t>oxPd</a:t>
            </a:r>
            <a:r>
              <a:rPr lang="en-GB" dirty="0">
                <a:solidFill>
                  <a:schemeClr val="bg1"/>
                </a:solidFill>
                <a:latin typeface="Menlo" panose="020B0609030804020204" pitchFamily="49" charset="0"/>
              </a:rPr>
              <a:t>]: </a:t>
            </a:r>
          </a:p>
          <a:p>
            <a:r>
              <a:rPr lang="en-GB" dirty="0">
                <a:solidFill>
                  <a:schemeClr val="bg1"/>
                </a:solidFill>
                <a:latin typeface="Menlo" panose="020B0609030804020204" pitchFamily="49" charset="0"/>
              </a:rPr>
              <a:t>Default region name [eu-west-2]: </a:t>
            </a:r>
          </a:p>
          <a:p>
            <a:r>
              <a:rPr lang="en-GB" dirty="0">
                <a:solidFill>
                  <a:schemeClr val="bg1"/>
                </a:solidFill>
                <a:latin typeface="Menlo" panose="020B0609030804020204" pitchFamily="49" charset="0"/>
              </a:rPr>
              <a:t>Default output format [None]: </a:t>
            </a:r>
          </a:p>
        </p:txBody>
      </p:sp>
    </p:spTree>
    <p:extLst>
      <p:ext uri="{BB962C8B-B14F-4D97-AF65-F5344CB8AC3E}">
        <p14:creationId xmlns:p14="http://schemas.microsoft.com/office/powerpoint/2010/main" val="714139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D6E0-BBBD-D242-9204-0CC59949CAEE}"/>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5B36264C-2EB8-8947-ADA9-4F08DE7F8E55}"/>
              </a:ext>
            </a:extLst>
          </p:cNvPr>
          <p:cNvSpPr>
            <a:spLocks noGrp="1"/>
          </p:cNvSpPr>
          <p:nvPr>
            <p:ph idx="1"/>
          </p:nvPr>
        </p:nvSpPr>
        <p:spPr/>
        <p:txBody>
          <a:bodyPr/>
          <a:lstStyle/>
          <a:p>
            <a:r>
              <a:rPr lang="en-US" dirty="0"/>
              <a:t>Go to AWS Console / ECR </a:t>
            </a:r>
          </a:p>
          <a:p>
            <a:pPr lvl="1"/>
            <a:r>
              <a:rPr lang="en-GB" dirty="0"/>
              <a:t>Create a new repository and enter a name (</a:t>
            </a:r>
            <a:r>
              <a:rPr lang="en-GB" b="1" dirty="0"/>
              <a:t>preferably with the same container name as in your local dev environment for consistency</a:t>
            </a:r>
            <a:r>
              <a:rPr lang="en-GB" dirty="0"/>
              <a:t>).</a:t>
            </a:r>
          </a:p>
          <a:p>
            <a:pPr lvl="1"/>
            <a:r>
              <a:rPr lang="en-GB" dirty="0"/>
              <a:t>Follow the 5 instructions from the AWS console for building, tagging, and pushing Docker images.</a:t>
            </a:r>
          </a:p>
          <a:p>
            <a:pPr lvl="1"/>
            <a:endParaRPr lang="en-US" dirty="0"/>
          </a:p>
        </p:txBody>
      </p:sp>
      <p:sp>
        <p:nvSpPr>
          <p:cNvPr id="4" name="Footer Placeholder 3">
            <a:extLst>
              <a:ext uri="{FF2B5EF4-FFF2-40B4-BE49-F238E27FC236}">
                <a16:creationId xmlns:a16="http://schemas.microsoft.com/office/drawing/2014/main" id="{BA8359C2-11AE-564C-82B4-B1A04CFBA702}"/>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76181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EE2606-B66E-F84D-B862-53A054CC53C8}"/>
              </a:ext>
            </a:extLst>
          </p:cNvPr>
          <p:cNvSpPr>
            <a:spLocks noGrp="1"/>
          </p:cNvSpPr>
          <p:nvPr>
            <p:ph type="ftr" sz="quarter" idx="11"/>
          </p:nvPr>
        </p:nvSpPr>
        <p:spPr/>
        <p:txBody>
          <a:bodyPr/>
          <a:lstStyle/>
          <a:p>
            <a:r>
              <a:rPr lang="en-US"/>
              <a:t>zero2hero.training – i@z2h.it</a:t>
            </a:r>
            <a:endParaRPr lang="en-US" dirty="0"/>
          </a:p>
        </p:txBody>
      </p:sp>
      <p:pic>
        <p:nvPicPr>
          <p:cNvPr id="5" name="Picture 4">
            <a:extLst>
              <a:ext uri="{FF2B5EF4-FFF2-40B4-BE49-F238E27FC236}">
                <a16:creationId xmlns:a16="http://schemas.microsoft.com/office/drawing/2014/main" id="{B56D252E-13AB-B942-BD8D-913CF980CFCC}"/>
              </a:ext>
            </a:extLst>
          </p:cNvPr>
          <p:cNvPicPr/>
          <p:nvPr/>
        </p:nvPicPr>
        <p:blipFill>
          <a:blip r:embed="rId2"/>
          <a:stretch>
            <a:fillRect/>
          </a:stretch>
        </p:blipFill>
        <p:spPr>
          <a:xfrm>
            <a:off x="677333" y="1564285"/>
            <a:ext cx="9967439" cy="3677565"/>
          </a:xfrm>
          <a:prstGeom prst="rect">
            <a:avLst/>
          </a:prstGeom>
        </p:spPr>
      </p:pic>
    </p:spTree>
    <p:extLst>
      <p:ext uri="{BB962C8B-B14F-4D97-AF65-F5344CB8AC3E}">
        <p14:creationId xmlns:p14="http://schemas.microsoft.com/office/powerpoint/2010/main" val="3032723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D603-7D4B-444A-B0A7-E2DDF5C313DA}"/>
              </a:ext>
            </a:extLst>
          </p:cNvPr>
          <p:cNvSpPr>
            <a:spLocks noGrp="1"/>
          </p:cNvSpPr>
          <p:nvPr>
            <p:ph type="title"/>
          </p:nvPr>
        </p:nvSpPr>
        <p:spPr/>
        <p:txBody>
          <a:bodyPr/>
          <a:lstStyle/>
          <a:p>
            <a:r>
              <a:rPr lang="en-GB" b="1" dirty="0"/>
              <a:t>Create a new task definition</a:t>
            </a:r>
            <a:br>
              <a:rPr lang="en-GB" b="1" dirty="0"/>
            </a:br>
            <a:endParaRPr lang="en-US" dirty="0"/>
          </a:p>
        </p:txBody>
      </p:sp>
      <p:sp>
        <p:nvSpPr>
          <p:cNvPr id="3" name="Content Placeholder 2">
            <a:extLst>
              <a:ext uri="{FF2B5EF4-FFF2-40B4-BE49-F238E27FC236}">
                <a16:creationId xmlns:a16="http://schemas.microsoft.com/office/drawing/2014/main" id="{9C93DBEA-9111-434F-9784-15B55B752DB8}"/>
              </a:ext>
            </a:extLst>
          </p:cNvPr>
          <p:cNvSpPr>
            <a:spLocks noGrp="1"/>
          </p:cNvSpPr>
          <p:nvPr>
            <p:ph idx="1"/>
          </p:nvPr>
        </p:nvSpPr>
        <p:spPr/>
        <p:txBody>
          <a:bodyPr/>
          <a:lstStyle/>
          <a:p>
            <a:pPr fontAlgn="base"/>
            <a:r>
              <a:rPr lang="en-GB" dirty="0"/>
              <a:t>Tasks function like the docker run command of the Docker CLI but for multiple containers. They define:</a:t>
            </a:r>
          </a:p>
          <a:p>
            <a:pPr lvl="1" fontAlgn="base"/>
            <a:r>
              <a:rPr lang="en-GB" dirty="0"/>
              <a:t>Container images (to use)</a:t>
            </a:r>
          </a:p>
          <a:p>
            <a:pPr lvl="1" fontAlgn="base"/>
            <a:r>
              <a:rPr lang="en-GB" dirty="0"/>
              <a:t>Volumes (if any)</a:t>
            </a:r>
          </a:p>
          <a:p>
            <a:pPr lvl="1" fontAlgn="base"/>
            <a:r>
              <a:rPr lang="en-GB" dirty="0"/>
              <a:t>Networks Environment variables</a:t>
            </a:r>
          </a:p>
          <a:p>
            <a:pPr lvl="1" fontAlgn="base"/>
            <a:r>
              <a:rPr lang="en-GB" dirty="0"/>
              <a:t>Port mappings</a:t>
            </a:r>
          </a:p>
          <a:p>
            <a:pPr lvl="1" fontAlgn="base"/>
            <a:endParaRPr lang="en-GB" dirty="0"/>
          </a:p>
          <a:p>
            <a:pPr fontAlgn="base"/>
            <a:r>
              <a:rPr lang="en-GB" dirty="0"/>
              <a:t>From </a:t>
            </a:r>
            <a:r>
              <a:rPr lang="en-GB" b="1" dirty="0"/>
              <a:t>Task Definitions</a:t>
            </a:r>
            <a:r>
              <a:rPr lang="en-GB" dirty="0"/>
              <a:t> in the ECS dashboard, press on the Create new Task Definition (ECS) button</a:t>
            </a:r>
          </a:p>
          <a:p>
            <a:endParaRPr lang="en-US" dirty="0"/>
          </a:p>
        </p:txBody>
      </p:sp>
      <p:sp>
        <p:nvSpPr>
          <p:cNvPr id="4" name="Footer Placeholder 3">
            <a:extLst>
              <a:ext uri="{FF2B5EF4-FFF2-40B4-BE49-F238E27FC236}">
                <a16:creationId xmlns:a16="http://schemas.microsoft.com/office/drawing/2014/main" id="{3D106DF0-C221-194D-8BAB-2F01D30C2416}"/>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3910660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7E025D-0432-CB4C-A495-FB0EEE430650}"/>
              </a:ext>
            </a:extLst>
          </p:cNvPr>
          <p:cNvSpPr>
            <a:spLocks noGrp="1"/>
          </p:cNvSpPr>
          <p:nvPr>
            <p:ph idx="1"/>
          </p:nvPr>
        </p:nvSpPr>
        <p:spPr>
          <a:xfrm>
            <a:off x="677334" y="946299"/>
            <a:ext cx="8596668" cy="5095064"/>
          </a:xfrm>
        </p:spPr>
        <p:txBody>
          <a:bodyPr/>
          <a:lstStyle/>
          <a:p>
            <a:r>
              <a:rPr lang="en-GB" dirty="0"/>
              <a:t>From </a:t>
            </a:r>
            <a:r>
              <a:rPr lang="en-GB" b="1" dirty="0"/>
              <a:t>Task Definitions</a:t>
            </a:r>
            <a:r>
              <a:rPr lang="en-GB" dirty="0"/>
              <a:t> in the ECS dashboard, press on the Create new Task Definition (ECS) button</a:t>
            </a:r>
          </a:p>
          <a:p>
            <a:endParaRPr lang="en-GB" dirty="0"/>
          </a:p>
          <a:p>
            <a:pPr lvl="1" fontAlgn="base"/>
            <a:r>
              <a:rPr lang="en-GB" dirty="0"/>
              <a:t>Set a task name and use the following steps:</a:t>
            </a:r>
          </a:p>
          <a:p>
            <a:pPr lvl="1" fontAlgn="base"/>
            <a:r>
              <a:rPr lang="en-GB" dirty="0"/>
              <a:t>Add Container: hello-world-</a:t>
            </a:r>
            <a:r>
              <a:rPr lang="en-GB" dirty="0" err="1"/>
              <a:t>nodejs</a:t>
            </a:r>
            <a:r>
              <a:rPr lang="en-GB" dirty="0"/>
              <a:t>-app (the one we pushed).</a:t>
            </a:r>
          </a:p>
          <a:p>
            <a:pPr lvl="1" fontAlgn="base"/>
            <a:r>
              <a:rPr lang="en-GB" dirty="0"/>
              <a:t>Image: the URL to your container (copy from ECR image)</a:t>
            </a:r>
          </a:p>
          <a:p>
            <a:pPr lvl="1" fontAlgn="base"/>
            <a:r>
              <a:rPr lang="en-GB" dirty="0"/>
              <a:t>Soft limit: 512</a:t>
            </a:r>
          </a:p>
          <a:p>
            <a:pPr lvl="1" fontAlgn="base"/>
            <a:r>
              <a:rPr lang="en-GB" dirty="0"/>
              <a:t>Map 3023 (host) to 3000 (container) for sample-</a:t>
            </a:r>
            <a:r>
              <a:rPr lang="en-GB" dirty="0" err="1"/>
              <a:t>nodejs</a:t>
            </a:r>
            <a:r>
              <a:rPr lang="en-GB" dirty="0"/>
              <a:t>-app</a:t>
            </a:r>
          </a:p>
        </p:txBody>
      </p:sp>
      <p:sp>
        <p:nvSpPr>
          <p:cNvPr id="4" name="Footer Placeholder 3">
            <a:extLst>
              <a:ext uri="{FF2B5EF4-FFF2-40B4-BE49-F238E27FC236}">
                <a16:creationId xmlns:a16="http://schemas.microsoft.com/office/drawing/2014/main" id="{9FAD7AC6-ED4B-434E-B77F-34A3E537441F}"/>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382907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77A8-BA0B-1A4A-8BD3-EF07966B04CE}"/>
              </a:ext>
            </a:extLst>
          </p:cNvPr>
          <p:cNvSpPr>
            <a:spLocks noGrp="1"/>
          </p:cNvSpPr>
          <p:nvPr>
            <p:ph type="title"/>
          </p:nvPr>
        </p:nvSpPr>
        <p:spPr/>
        <p:txBody>
          <a:bodyPr/>
          <a:lstStyle/>
          <a:p>
            <a:r>
              <a:rPr lang="en-GB" b="1" dirty="0"/>
              <a:t>Create a Cluster</a:t>
            </a:r>
            <a:br>
              <a:rPr lang="en-GB" b="1" dirty="0"/>
            </a:br>
            <a:endParaRPr lang="en-US" dirty="0"/>
          </a:p>
        </p:txBody>
      </p:sp>
      <p:sp>
        <p:nvSpPr>
          <p:cNvPr id="3" name="Content Placeholder 2">
            <a:extLst>
              <a:ext uri="{FF2B5EF4-FFF2-40B4-BE49-F238E27FC236}">
                <a16:creationId xmlns:a16="http://schemas.microsoft.com/office/drawing/2014/main" id="{2EFF8E02-489F-4242-B84F-791238504915}"/>
              </a:ext>
            </a:extLst>
          </p:cNvPr>
          <p:cNvSpPr>
            <a:spLocks noGrp="1"/>
          </p:cNvSpPr>
          <p:nvPr>
            <p:ph idx="1"/>
          </p:nvPr>
        </p:nvSpPr>
        <p:spPr/>
        <p:txBody>
          <a:bodyPr>
            <a:normAutofit/>
          </a:bodyPr>
          <a:lstStyle/>
          <a:p>
            <a:pPr fontAlgn="base"/>
            <a:r>
              <a:rPr lang="en-GB" dirty="0"/>
              <a:t>A cluster is the place where AWS containers run. They use configurations similar to EC2 instances. Define the following:</a:t>
            </a:r>
          </a:p>
          <a:p>
            <a:pPr lvl="1" fontAlgn="base"/>
            <a:r>
              <a:rPr lang="en-GB" dirty="0"/>
              <a:t>Cluster name: hello-world-</a:t>
            </a:r>
            <a:r>
              <a:rPr lang="en-GB" dirty="0" err="1"/>
              <a:t>nodejs</a:t>
            </a:r>
            <a:r>
              <a:rPr lang="en-GB" dirty="0"/>
              <a:t>-app-cluster</a:t>
            </a:r>
          </a:p>
          <a:p>
            <a:pPr lvl="1" fontAlgn="base"/>
            <a:r>
              <a:rPr lang="en-GB" dirty="0"/>
              <a:t>EC2 instance type: t2.micro</a:t>
            </a:r>
          </a:p>
          <a:p>
            <a:pPr lvl="1" fontAlgn="base"/>
            <a:r>
              <a:rPr lang="en-GB" dirty="0"/>
              <a:t>Number of instances: 1</a:t>
            </a:r>
          </a:p>
          <a:p>
            <a:pPr lvl="1" fontAlgn="base"/>
            <a:r>
              <a:rPr lang="en-GB" dirty="0"/>
              <a:t>EBS storage: 22</a:t>
            </a:r>
          </a:p>
          <a:p>
            <a:pPr lvl="1" fontAlgn="base"/>
            <a:r>
              <a:rPr lang="en-GB" dirty="0"/>
              <a:t>Key pair: None</a:t>
            </a:r>
          </a:p>
          <a:p>
            <a:pPr lvl="1" fontAlgn="base"/>
            <a:r>
              <a:rPr lang="en-GB" dirty="0"/>
              <a:t>VPC: New</a:t>
            </a:r>
          </a:p>
          <a:p>
            <a:pPr fontAlgn="base"/>
            <a:r>
              <a:rPr lang="en-GB" dirty="0"/>
              <a:t>When the process is complete, you may choose to click on “View cluster.”</a:t>
            </a:r>
          </a:p>
          <a:p>
            <a:endParaRPr lang="en-US" dirty="0"/>
          </a:p>
        </p:txBody>
      </p:sp>
      <p:sp>
        <p:nvSpPr>
          <p:cNvPr id="4" name="Footer Placeholder 3">
            <a:extLst>
              <a:ext uri="{FF2B5EF4-FFF2-40B4-BE49-F238E27FC236}">
                <a16:creationId xmlns:a16="http://schemas.microsoft.com/office/drawing/2014/main" id="{96CE5A42-A0AE-314F-8DC9-9FC51107EFDC}"/>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2974264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55F6-BA86-C645-9116-43F05E9823C4}"/>
              </a:ext>
            </a:extLst>
          </p:cNvPr>
          <p:cNvSpPr>
            <a:spLocks noGrp="1"/>
          </p:cNvSpPr>
          <p:nvPr>
            <p:ph type="title"/>
          </p:nvPr>
        </p:nvSpPr>
        <p:spPr/>
        <p:txBody>
          <a:bodyPr/>
          <a:lstStyle/>
          <a:p>
            <a:r>
              <a:rPr lang="en-GB" b="1" dirty="0"/>
              <a:t>Create a service to run it</a:t>
            </a:r>
            <a:br>
              <a:rPr lang="en-GB" b="1" dirty="0"/>
            </a:br>
            <a:endParaRPr lang="en-US" dirty="0"/>
          </a:p>
        </p:txBody>
      </p:sp>
      <p:sp>
        <p:nvSpPr>
          <p:cNvPr id="3" name="Content Placeholder 2">
            <a:extLst>
              <a:ext uri="{FF2B5EF4-FFF2-40B4-BE49-F238E27FC236}">
                <a16:creationId xmlns:a16="http://schemas.microsoft.com/office/drawing/2014/main" id="{4C53F5BA-5482-684A-871B-23F513F63001}"/>
              </a:ext>
            </a:extLst>
          </p:cNvPr>
          <p:cNvSpPr>
            <a:spLocks noGrp="1"/>
          </p:cNvSpPr>
          <p:nvPr>
            <p:ph idx="1"/>
          </p:nvPr>
        </p:nvSpPr>
        <p:spPr/>
        <p:txBody>
          <a:bodyPr>
            <a:normAutofit fontScale="92500"/>
          </a:bodyPr>
          <a:lstStyle/>
          <a:p>
            <a:r>
              <a:rPr lang="en-GB" dirty="0"/>
              <a:t>Go to </a:t>
            </a:r>
            <a:r>
              <a:rPr lang="en-GB" b="1" dirty="0"/>
              <a:t>Task Definition </a:t>
            </a:r>
            <a:r>
              <a:rPr lang="en-GB" dirty="0"/>
              <a:t>&gt; click hello-world-</a:t>
            </a:r>
            <a:r>
              <a:rPr lang="en-GB" dirty="0" err="1"/>
              <a:t>nodejs</a:t>
            </a:r>
            <a:r>
              <a:rPr lang="en-GB" dirty="0"/>
              <a:t>-app &gt; click on the latest revision.</a:t>
            </a:r>
          </a:p>
          <a:p>
            <a:pPr lvl="1" fontAlgn="base"/>
            <a:r>
              <a:rPr lang="en-GB" dirty="0"/>
              <a:t>Inside of the task definition, click on the actions dropdown and select Create service</a:t>
            </a:r>
          </a:p>
          <a:p>
            <a:pPr lvl="1" fontAlgn="base"/>
            <a:r>
              <a:rPr lang="en-GB" dirty="0"/>
              <a:t>Use the following:</a:t>
            </a:r>
          </a:p>
          <a:p>
            <a:pPr lvl="2" fontAlgn="base"/>
            <a:r>
              <a:rPr lang="en-GB" dirty="0"/>
              <a:t>Launch type: EC2</a:t>
            </a:r>
          </a:p>
          <a:p>
            <a:pPr lvl="2" fontAlgn="base"/>
            <a:r>
              <a:rPr lang="en-GB" dirty="0"/>
              <a:t>Service name: demo-</a:t>
            </a:r>
            <a:r>
              <a:rPr lang="en-GB" dirty="0" err="1"/>
              <a:t>nodejs</a:t>
            </a:r>
            <a:r>
              <a:rPr lang="en-GB" dirty="0"/>
              <a:t>-app-service</a:t>
            </a:r>
          </a:p>
          <a:p>
            <a:pPr lvl="2" fontAlgn="base"/>
            <a:r>
              <a:rPr lang="en-GB" dirty="0"/>
              <a:t>Number of tasks: 1</a:t>
            </a:r>
          </a:p>
          <a:p>
            <a:pPr fontAlgn="base"/>
            <a:r>
              <a:rPr lang="en-GB" dirty="0"/>
              <a:t>Skip through options and click </a:t>
            </a:r>
            <a:r>
              <a:rPr lang="en-GB" b="1" dirty="0"/>
              <a:t>Create service</a:t>
            </a:r>
            <a:r>
              <a:rPr lang="en-GB" dirty="0"/>
              <a:t> and </a:t>
            </a:r>
            <a:r>
              <a:rPr lang="en-GB" b="1" dirty="0"/>
              <a:t>View service</a:t>
            </a:r>
            <a:r>
              <a:rPr lang="en-GB" dirty="0"/>
              <a:t>.</a:t>
            </a:r>
          </a:p>
          <a:p>
            <a:pPr fontAlgn="base"/>
            <a:r>
              <a:rPr lang="en-GB" dirty="0"/>
              <a:t>You’ll see its status as </a:t>
            </a:r>
            <a:r>
              <a:rPr lang="en-GB" b="1" dirty="0"/>
              <a:t>PENDING</a:t>
            </a:r>
            <a:r>
              <a:rPr lang="en-GB" dirty="0"/>
              <a:t>. Give it a little time and it will indicate </a:t>
            </a:r>
            <a:r>
              <a:rPr lang="en-GB" b="1" dirty="0"/>
              <a:t>RUNNING</a:t>
            </a:r>
            <a:r>
              <a:rPr lang="en-GB" dirty="0"/>
              <a:t>.</a:t>
            </a:r>
          </a:p>
          <a:p>
            <a:pPr fontAlgn="base"/>
            <a:r>
              <a:rPr lang="en-GB" dirty="0"/>
              <a:t>Go to Cluster (through a link from the service we just created) &gt; EC2 instances &gt; Click on the container instance to reveal the public DNS.</a:t>
            </a:r>
          </a:p>
          <a:p>
            <a:pPr fontAlgn="base"/>
            <a:endParaRPr lang="en-GB" dirty="0"/>
          </a:p>
          <a:p>
            <a:endParaRPr lang="en-US" dirty="0"/>
          </a:p>
        </p:txBody>
      </p:sp>
      <p:sp>
        <p:nvSpPr>
          <p:cNvPr id="4" name="Footer Placeholder 3">
            <a:extLst>
              <a:ext uri="{FF2B5EF4-FFF2-40B4-BE49-F238E27FC236}">
                <a16:creationId xmlns:a16="http://schemas.microsoft.com/office/drawing/2014/main" id="{1369770F-16E5-D246-A0F4-64EDAAB60C14}"/>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402465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6C8DD-6700-CA43-BBF4-6145694EAF94}"/>
              </a:ext>
            </a:extLst>
          </p:cNvPr>
          <p:cNvSpPr>
            <a:spLocks noGrp="1"/>
          </p:cNvSpPr>
          <p:nvPr>
            <p:ph idx="1"/>
          </p:nvPr>
        </p:nvSpPr>
        <p:spPr>
          <a:xfrm>
            <a:off x="2603874" y="1467293"/>
            <a:ext cx="7091917" cy="3606506"/>
          </a:xfrm>
        </p:spPr>
        <p:txBody>
          <a:bodyPr>
            <a:normAutofit/>
          </a:bodyPr>
          <a:lstStyle/>
          <a:p>
            <a:r>
              <a:rPr lang="en-GB" dirty="0"/>
              <a:t>Microservices usually expose REST APIs for use in front ends, third-party applications, and other microservices. </a:t>
            </a:r>
          </a:p>
          <a:p>
            <a:r>
              <a:rPr lang="en-GB" dirty="0"/>
              <a:t>A best practice is to manage these APIs with an API gateway. </a:t>
            </a:r>
          </a:p>
          <a:p>
            <a:r>
              <a:rPr lang="en-GB" dirty="0"/>
              <a:t>This provides a unique entry point for all of your APIs and also eliminates the need to implement API-specific code for things like security, caching, throttling, and monitoring for each of your microservices. </a:t>
            </a:r>
          </a:p>
          <a:p>
            <a:r>
              <a:rPr lang="en-GB" dirty="0"/>
              <a:t>You can implement this pattern in a few minutes using Amazon API Gateway. Amazon API Gateway is a fully managed service that makes it easy for developers to create, publish, maintain, monitor, and secure APIs at any scale.</a:t>
            </a:r>
            <a:endParaRPr lang="en-US" dirty="0"/>
          </a:p>
        </p:txBody>
      </p:sp>
      <p:sp>
        <p:nvSpPr>
          <p:cNvPr id="4" name="Footer Placeholder 3">
            <a:extLst>
              <a:ext uri="{FF2B5EF4-FFF2-40B4-BE49-F238E27FC236}">
                <a16:creationId xmlns:a16="http://schemas.microsoft.com/office/drawing/2014/main" id="{83DC5C22-E0AA-A849-B430-46D021F450AC}"/>
              </a:ext>
            </a:extLst>
          </p:cNvPr>
          <p:cNvSpPr>
            <a:spLocks noGrp="1"/>
          </p:cNvSpPr>
          <p:nvPr>
            <p:ph type="ftr" sz="quarter" idx="11"/>
          </p:nvPr>
        </p:nvSpPr>
        <p:spPr/>
        <p:txBody>
          <a:bodyPr/>
          <a:lstStyle/>
          <a:p>
            <a:r>
              <a:rPr lang="en-US"/>
              <a:t>zero2hero.training – i@z2h.it</a:t>
            </a:r>
            <a:endParaRPr lang="en-US" dirty="0"/>
          </a:p>
        </p:txBody>
      </p:sp>
      <p:pic>
        <p:nvPicPr>
          <p:cNvPr id="6" name="Picture 5">
            <a:extLst>
              <a:ext uri="{FF2B5EF4-FFF2-40B4-BE49-F238E27FC236}">
                <a16:creationId xmlns:a16="http://schemas.microsoft.com/office/drawing/2014/main" id="{4DC4BEA5-BA3E-EC43-864F-3C1C1D045784}"/>
              </a:ext>
            </a:extLst>
          </p:cNvPr>
          <p:cNvPicPr>
            <a:picLocks noChangeAspect="1"/>
          </p:cNvPicPr>
          <p:nvPr/>
        </p:nvPicPr>
        <p:blipFill>
          <a:blip r:embed="rId2"/>
          <a:stretch>
            <a:fillRect/>
          </a:stretch>
        </p:blipFill>
        <p:spPr>
          <a:xfrm>
            <a:off x="381374" y="1912441"/>
            <a:ext cx="2222500" cy="2387600"/>
          </a:xfrm>
          <a:prstGeom prst="rect">
            <a:avLst/>
          </a:prstGeom>
        </p:spPr>
      </p:pic>
    </p:spTree>
    <p:extLst>
      <p:ext uri="{BB962C8B-B14F-4D97-AF65-F5344CB8AC3E}">
        <p14:creationId xmlns:p14="http://schemas.microsoft.com/office/powerpoint/2010/main" val="1997167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BF7FBD-F256-7F4E-9A63-F6823B47A536}"/>
              </a:ext>
            </a:extLst>
          </p:cNvPr>
          <p:cNvSpPr>
            <a:spLocks noGrp="1"/>
          </p:cNvSpPr>
          <p:nvPr>
            <p:ph type="ftr" sz="quarter" idx="11"/>
          </p:nvPr>
        </p:nvSpPr>
        <p:spPr/>
        <p:txBody>
          <a:bodyPr/>
          <a:lstStyle/>
          <a:p>
            <a:r>
              <a:rPr lang="en-US"/>
              <a:t>zero2hero.training – i@z2h.it</a:t>
            </a:r>
            <a:endParaRPr lang="en-US" dirty="0"/>
          </a:p>
        </p:txBody>
      </p:sp>
      <p:pic>
        <p:nvPicPr>
          <p:cNvPr id="3" name="Picture 2">
            <a:extLst>
              <a:ext uri="{FF2B5EF4-FFF2-40B4-BE49-F238E27FC236}">
                <a16:creationId xmlns:a16="http://schemas.microsoft.com/office/drawing/2014/main" id="{FC15AB01-3880-BB4A-B7CC-BF1C1C59B01C}"/>
              </a:ext>
            </a:extLst>
          </p:cNvPr>
          <p:cNvPicPr>
            <a:picLocks noChangeAspect="1"/>
          </p:cNvPicPr>
          <p:nvPr/>
        </p:nvPicPr>
        <p:blipFill>
          <a:blip r:embed="rId2"/>
          <a:stretch>
            <a:fillRect/>
          </a:stretch>
        </p:blipFill>
        <p:spPr>
          <a:xfrm>
            <a:off x="476250" y="952500"/>
            <a:ext cx="11239500" cy="4953000"/>
          </a:xfrm>
          <a:prstGeom prst="rect">
            <a:avLst/>
          </a:prstGeom>
        </p:spPr>
      </p:pic>
    </p:spTree>
    <p:extLst>
      <p:ext uri="{BB962C8B-B14F-4D97-AF65-F5344CB8AC3E}">
        <p14:creationId xmlns:p14="http://schemas.microsoft.com/office/powerpoint/2010/main" val="152848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6E02-DB4D-FF42-A998-B8D18B91BC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0B5C35-2C44-2B4C-9ADA-784EE15F9540}"/>
              </a:ext>
            </a:extLst>
          </p:cNvPr>
          <p:cNvSpPr>
            <a:spLocks noGrp="1"/>
          </p:cNvSpPr>
          <p:nvPr>
            <p:ph idx="1"/>
          </p:nvPr>
        </p:nvSpPr>
        <p:spPr/>
        <p:txBody>
          <a:bodyPr/>
          <a:lstStyle/>
          <a:p>
            <a:r>
              <a:rPr lang="en-GB" dirty="0">
                <a:hlinkClick r:id="rId2"/>
              </a:rPr>
              <a:t>https://www.freecodecamp.org/news/how-to-deploy-a-node-js-application-to-amazon-web-services-using-docker-81c2a2d7225b/</a:t>
            </a:r>
            <a:endParaRPr lang="en-GB" dirty="0"/>
          </a:p>
          <a:p>
            <a:r>
              <a:rPr lang="en-GB" dirty="0">
                <a:hlinkClick r:id="rId3"/>
              </a:rPr>
              <a:t>https://aws.amazon.com/blogs/compute/using-amazon-api-gateway-with-microservices-deployed-on-amazon-ecs/</a:t>
            </a:r>
            <a:endParaRPr lang="en-GB" dirty="0"/>
          </a:p>
          <a:p>
            <a:r>
              <a:rPr lang="en-GB" dirty="0"/>
              <a:t>https://www.dragonspears.com/blog/aws-container-orchestration-101-ecs-vs-fargate-vs-eks – ec2 vs </a:t>
            </a:r>
            <a:r>
              <a:rPr lang="en-GB" dirty="0" err="1"/>
              <a:t>fargate</a:t>
            </a:r>
            <a:r>
              <a:rPr lang="en-GB" dirty="0"/>
              <a:t> </a:t>
            </a:r>
            <a:endParaRPr lang="en-US" dirty="0"/>
          </a:p>
        </p:txBody>
      </p:sp>
      <p:sp>
        <p:nvSpPr>
          <p:cNvPr id="4" name="Footer Placeholder 3">
            <a:extLst>
              <a:ext uri="{FF2B5EF4-FFF2-40B4-BE49-F238E27FC236}">
                <a16:creationId xmlns:a16="http://schemas.microsoft.com/office/drawing/2014/main" id="{7657374E-109C-0A46-846A-ED446D4BB0EF}"/>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725058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D501-A52B-3C4C-89BF-B3B2CB7C7C9E}"/>
              </a:ext>
            </a:extLst>
          </p:cNvPr>
          <p:cNvSpPr>
            <a:spLocks noGrp="1"/>
          </p:cNvSpPr>
          <p:nvPr>
            <p:ph type="title"/>
          </p:nvPr>
        </p:nvSpPr>
        <p:spPr/>
        <p:txBody>
          <a:bodyPr/>
          <a:lstStyle/>
          <a:p>
            <a:r>
              <a:rPr lang="en-US" dirty="0"/>
              <a:t>AWS – Demo </a:t>
            </a:r>
            <a:r>
              <a:rPr lang="en-US" dirty="0" err="1"/>
              <a:t>Quide</a:t>
            </a:r>
            <a:endParaRPr lang="en-US" dirty="0"/>
          </a:p>
        </p:txBody>
      </p:sp>
      <p:sp>
        <p:nvSpPr>
          <p:cNvPr id="4" name="Footer Placeholder 3">
            <a:extLst>
              <a:ext uri="{FF2B5EF4-FFF2-40B4-BE49-F238E27FC236}">
                <a16:creationId xmlns:a16="http://schemas.microsoft.com/office/drawing/2014/main" id="{BBE1253C-E936-4C40-AE68-B598752BA80D}"/>
              </a:ext>
            </a:extLst>
          </p:cNvPr>
          <p:cNvSpPr>
            <a:spLocks noGrp="1"/>
          </p:cNvSpPr>
          <p:nvPr>
            <p:ph type="ftr" sz="quarter" idx="11"/>
          </p:nvPr>
        </p:nvSpPr>
        <p:spPr/>
        <p:txBody>
          <a:bodyPr/>
          <a:lstStyle/>
          <a:p>
            <a:r>
              <a:rPr lang="en-US"/>
              <a:t>zero2hero.training – i@z2h.it</a:t>
            </a:r>
            <a:endParaRPr lang="en-US" dirty="0"/>
          </a:p>
        </p:txBody>
      </p:sp>
      <p:pic>
        <p:nvPicPr>
          <p:cNvPr id="9" name="Content Placeholder 8">
            <a:extLst>
              <a:ext uri="{FF2B5EF4-FFF2-40B4-BE49-F238E27FC236}">
                <a16:creationId xmlns:a16="http://schemas.microsoft.com/office/drawing/2014/main" id="{B0C5C8D4-8D44-9947-86F0-318B2DA68103}"/>
              </a:ext>
            </a:extLst>
          </p:cNvPr>
          <p:cNvPicPr>
            <a:picLocks noGrp="1" noChangeAspect="1"/>
          </p:cNvPicPr>
          <p:nvPr>
            <p:ph idx="1"/>
          </p:nvPr>
        </p:nvPicPr>
        <p:blipFill>
          <a:blip r:embed="rId2"/>
          <a:stretch>
            <a:fillRect/>
          </a:stretch>
        </p:blipFill>
        <p:spPr>
          <a:xfrm>
            <a:off x="1045032" y="2160588"/>
            <a:ext cx="7861974" cy="3881437"/>
          </a:xfrm>
          <a:prstGeom prst="rect">
            <a:avLst/>
          </a:prstGeom>
        </p:spPr>
      </p:pic>
    </p:spTree>
    <p:extLst>
      <p:ext uri="{BB962C8B-B14F-4D97-AF65-F5344CB8AC3E}">
        <p14:creationId xmlns:p14="http://schemas.microsoft.com/office/powerpoint/2010/main" val="3829186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6694-4BDF-4B48-BA45-7F9F94BCFB1C}"/>
              </a:ext>
            </a:extLst>
          </p:cNvPr>
          <p:cNvSpPr>
            <a:spLocks noGrp="1"/>
          </p:cNvSpPr>
          <p:nvPr>
            <p:ph type="title"/>
          </p:nvPr>
        </p:nvSpPr>
        <p:spPr/>
        <p:txBody>
          <a:bodyPr/>
          <a:lstStyle/>
          <a:p>
            <a:r>
              <a:rPr lang="en-US" dirty="0"/>
              <a:t>Task definition details</a:t>
            </a:r>
          </a:p>
        </p:txBody>
      </p:sp>
      <p:pic>
        <p:nvPicPr>
          <p:cNvPr id="5" name="Content Placeholder 4">
            <a:extLst>
              <a:ext uri="{FF2B5EF4-FFF2-40B4-BE49-F238E27FC236}">
                <a16:creationId xmlns:a16="http://schemas.microsoft.com/office/drawing/2014/main" id="{C04EBC24-941F-6D4D-89CF-B29CAB627FE3}"/>
              </a:ext>
            </a:extLst>
          </p:cNvPr>
          <p:cNvPicPr>
            <a:picLocks noGrp="1" noChangeAspect="1"/>
          </p:cNvPicPr>
          <p:nvPr>
            <p:ph idx="1"/>
          </p:nvPr>
        </p:nvPicPr>
        <p:blipFill>
          <a:blip r:embed="rId2"/>
          <a:stretch>
            <a:fillRect/>
          </a:stretch>
        </p:blipFill>
        <p:spPr>
          <a:xfrm>
            <a:off x="1040903" y="2160588"/>
            <a:ext cx="7870232" cy="3881437"/>
          </a:xfrm>
          <a:prstGeom prst="rect">
            <a:avLst/>
          </a:prstGeom>
        </p:spPr>
      </p:pic>
      <p:sp>
        <p:nvSpPr>
          <p:cNvPr id="4" name="Footer Placeholder 3">
            <a:extLst>
              <a:ext uri="{FF2B5EF4-FFF2-40B4-BE49-F238E27FC236}">
                <a16:creationId xmlns:a16="http://schemas.microsoft.com/office/drawing/2014/main" id="{8109551F-3304-F14F-AFE2-E9E4C52E0717}"/>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2342041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AFBA-CC0A-614B-898B-F7FD1C2C1DA7}"/>
              </a:ext>
            </a:extLst>
          </p:cNvPr>
          <p:cNvSpPr>
            <a:spLocks noGrp="1"/>
          </p:cNvSpPr>
          <p:nvPr>
            <p:ph type="title"/>
          </p:nvPr>
        </p:nvSpPr>
        <p:spPr/>
        <p:txBody>
          <a:bodyPr/>
          <a:lstStyle/>
          <a:p>
            <a:r>
              <a:rPr lang="en-US" dirty="0"/>
              <a:t>Service Definition</a:t>
            </a:r>
          </a:p>
        </p:txBody>
      </p:sp>
      <p:sp>
        <p:nvSpPr>
          <p:cNvPr id="4" name="Footer Placeholder 3">
            <a:extLst>
              <a:ext uri="{FF2B5EF4-FFF2-40B4-BE49-F238E27FC236}">
                <a16:creationId xmlns:a16="http://schemas.microsoft.com/office/drawing/2014/main" id="{A2DB5AF5-091A-7047-896C-B62D4F6DB3AC}"/>
              </a:ext>
            </a:extLst>
          </p:cNvPr>
          <p:cNvSpPr>
            <a:spLocks noGrp="1"/>
          </p:cNvSpPr>
          <p:nvPr>
            <p:ph type="ftr" sz="quarter" idx="11"/>
          </p:nvPr>
        </p:nvSpPr>
        <p:spPr/>
        <p:txBody>
          <a:bodyPr/>
          <a:lstStyle/>
          <a:p>
            <a:r>
              <a:rPr lang="en-US"/>
              <a:t>zero2hero.training – i@z2h.it</a:t>
            </a:r>
            <a:endParaRPr lang="en-US" dirty="0"/>
          </a:p>
        </p:txBody>
      </p:sp>
      <p:pic>
        <p:nvPicPr>
          <p:cNvPr id="8" name="Content Placeholder 7">
            <a:extLst>
              <a:ext uri="{FF2B5EF4-FFF2-40B4-BE49-F238E27FC236}">
                <a16:creationId xmlns:a16="http://schemas.microsoft.com/office/drawing/2014/main" id="{57F46BF1-850B-134A-9AEC-90D53DF1225C}"/>
              </a:ext>
            </a:extLst>
          </p:cNvPr>
          <p:cNvPicPr>
            <a:picLocks noGrp="1" noChangeAspect="1"/>
          </p:cNvPicPr>
          <p:nvPr>
            <p:ph idx="1"/>
          </p:nvPr>
        </p:nvPicPr>
        <p:blipFill>
          <a:blip r:embed="rId2"/>
          <a:stretch>
            <a:fillRect/>
          </a:stretch>
        </p:blipFill>
        <p:spPr>
          <a:xfrm>
            <a:off x="1040903" y="2160588"/>
            <a:ext cx="7870232" cy="3881437"/>
          </a:xfrm>
          <a:prstGeom prst="rect">
            <a:avLst/>
          </a:prstGeom>
        </p:spPr>
      </p:pic>
    </p:spTree>
    <p:extLst>
      <p:ext uri="{BB962C8B-B14F-4D97-AF65-F5344CB8AC3E}">
        <p14:creationId xmlns:p14="http://schemas.microsoft.com/office/powerpoint/2010/main" val="1372368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1CDDD2-F803-C44B-B461-8061D277EB75}"/>
              </a:ext>
            </a:extLst>
          </p:cNvPr>
          <p:cNvSpPr>
            <a:spLocks noGrp="1"/>
          </p:cNvSpPr>
          <p:nvPr>
            <p:ph type="ftr" sz="quarter" idx="11"/>
          </p:nvPr>
        </p:nvSpPr>
        <p:spPr/>
        <p:txBody>
          <a:bodyPr/>
          <a:lstStyle/>
          <a:p>
            <a:r>
              <a:rPr lang="en-US"/>
              <a:t>zero2hero.training – i@z2h.it</a:t>
            </a:r>
            <a:endParaRPr lang="en-US" dirty="0"/>
          </a:p>
        </p:txBody>
      </p:sp>
      <p:pic>
        <p:nvPicPr>
          <p:cNvPr id="3" name="Picture 2" descr="A screenshot of a cell phone&#10;&#10;Description automatically generated">
            <a:extLst>
              <a:ext uri="{FF2B5EF4-FFF2-40B4-BE49-F238E27FC236}">
                <a16:creationId xmlns:a16="http://schemas.microsoft.com/office/drawing/2014/main" id="{C27469BD-12C0-A740-B946-ABEFE7ECE84F}"/>
              </a:ext>
            </a:extLst>
          </p:cNvPr>
          <p:cNvPicPr/>
          <p:nvPr/>
        </p:nvPicPr>
        <p:blipFill>
          <a:blip r:embed="rId2"/>
          <a:stretch>
            <a:fillRect/>
          </a:stretch>
        </p:blipFill>
        <p:spPr>
          <a:xfrm>
            <a:off x="435787" y="853889"/>
            <a:ext cx="10262290" cy="4579348"/>
          </a:xfrm>
          <a:prstGeom prst="rect">
            <a:avLst/>
          </a:prstGeom>
        </p:spPr>
      </p:pic>
    </p:spTree>
    <p:extLst>
      <p:ext uri="{BB962C8B-B14F-4D97-AF65-F5344CB8AC3E}">
        <p14:creationId xmlns:p14="http://schemas.microsoft.com/office/powerpoint/2010/main" val="2244543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22823-779A-0B48-BF03-0BEA65568153}"/>
              </a:ext>
            </a:extLst>
          </p:cNvPr>
          <p:cNvSpPr>
            <a:spLocks noGrp="1"/>
          </p:cNvSpPr>
          <p:nvPr>
            <p:ph type="title"/>
          </p:nvPr>
        </p:nvSpPr>
        <p:spPr/>
        <p:txBody>
          <a:bodyPr/>
          <a:lstStyle/>
          <a:p>
            <a:r>
              <a:rPr lang="en-US" dirty="0"/>
              <a:t>Cluster</a:t>
            </a:r>
          </a:p>
        </p:txBody>
      </p:sp>
      <p:pic>
        <p:nvPicPr>
          <p:cNvPr id="5" name="Content Placeholder 4">
            <a:extLst>
              <a:ext uri="{FF2B5EF4-FFF2-40B4-BE49-F238E27FC236}">
                <a16:creationId xmlns:a16="http://schemas.microsoft.com/office/drawing/2014/main" id="{16437C49-B77D-8B44-9FA8-96CFADF9FD35}"/>
              </a:ext>
            </a:extLst>
          </p:cNvPr>
          <p:cNvPicPr>
            <a:picLocks noGrp="1" noChangeAspect="1"/>
          </p:cNvPicPr>
          <p:nvPr>
            <p:ph idx="1"/>
          </p:nvPr>
        </p:nvPicPr>
        <p:blipFill>
          <a:blip r:embed="rId2"/>
          <a:stretch>
            <a:fillRect/>
          </a:stretch>
        </p:blipFill>
        <p:spPr>
          <a:xfrm>
            <a:off x="2272722" y="2160588"/>
            <a:ext cx="5406593" cy="3881437"/>
          </a:xfrm>
          <a:prstGeom prst="rect">
            <a:avLst/>
          </a:prstGeom>
        </p:spPr>
      </p:pic>
      <p:sp>
        <p:nvSpPr>
          <p:cNvPr id="4" name="Footer Placeholder 3">
            <a:extLst>
              <a:ext uri="{FF2B5EF4-FFF2-40B4-BE49-F238E27FC236}">
                <a16:creationId xmlns:a16="http://schemas.microsoft.com/office/drawing/2014/main" id="{B428BA54-04B7-1A47-B45D-E13DA10DFF5C}"/>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60114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2173-E17F-3949-8A95-6F4B0E189890}"/>
              </a:ext>
            </a:extLst>
          </p:cNvPr>
          <p:cNvSpPr>
            <a:spLocks noGrp="1"/>
          </p:cNvSpPr>
          <p:nvPr>
            <p:ph type="title"/>
          </p:nvPr>
        </p:nvSpPr>
        <p:spPr/>
        <p:txBody>
          <a:bodyPr/>
          <a:lstStyle/>
          <a:p>
            <a:r>
              <a:rPr lang="en-GB" dirty="0"/>
              <a:t>Review</a:t>
            </a:r>
            <a:br>
              <a:rPr lang="en-GB" dirty="0"/>
            </a:br>
            <a:endParaRPr lang="en-US" dirty="0"/>
          </a:p>
        </p:txBody>
      </p:sp>
      <p:pic>
        <p:nvPicPr>
          <p:cNvPr id="5" name="Content Placeholder 4">
            <a:extLst>
              <a:ext uri="{FF2B5EF4-FFF2-40B4-BE49-F238E27FC236}">
                <a16:creationId xmlns:a16="http://schemas.microsoft.com/office/drawing/2014/main" id="{5CE1F785-F5B8-FC48-80FE-130B09837E77}"/>
              </a:ext>
            </a:extLst>
          </p:cNvPr>
          <p:cNvPicPr>
            <a:picLocks noGrp="1" noChangeAspect="1"/>
          </p:cNvPicPr>
          <p:nvPr>
            <p:ph idx="1"/>
          </p:nvPr>
        </p:nvPicPr>
        <p:blipFill>
          <a:blip r:embed="rId2"/>
          <a:stretch>
            <a:fillRect/>
          </a:stretch>
        </p:blipFill>
        <p:spPr>
          <a:xfrm>
            <a:off x="1036773" y="2160588"/>
            <a:ext cx="7878491" cy="3881437"/>
          </a:xfrm>
          <a:prstGeom prst="rect">
            <a:avLst/>
          </a:prstGeom>
        </p:spPr>
      </p:pic>
      <p:sp>
        <p:nvSpPr>
          <p:cNvPr id="4" name="Footer Placeholder 3">
            <a:extLst>
              <a:ext uri="{FF2B5EF4-FFF2-40B4-BE49-F238E27FC236}">
                <a16:creationId xmlns:a16="http://schemas.microsoft.com/office/drawing/2014/main" id="{2F46DC99-64D0-0B43-B3E7-55F050B28624}"/>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2748111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F50F-4C57-5048-A90A-20474B3807B4}"/>
              </a:ext>
            </a:extLst>
          </p:cNvPr>
          <p:cNvSpPr>
            <a:spLocks noGrp="1"/>
          </p:cNvSpPr>
          <p:nvPr>
            <p:ph type="title"/>
          </p:nvPr>
        </p:nvSpPr>
        <p:spPr/>
        <p:txBody>
          <a:bodyPr/>
          <a:lstStyle/>
          <a:p>
            <a:r>
              <a:rPr lang="en-US" dirty="0"/>
              <a:t>Launch Status</a:t>
            </a:r>
          </a:p>
        </p:txBody>
      </p:sp>
      <p:pic>
        <p:nvPicPr>
          <p:cNvPr id="5" name="Content Placeholder 4">
            <a:extLst>
              <a:ext uri="{FF2B5EF4-FFF2-40B4-BE49-F238E27FC236}">
                <a16:creationId xmlns:a16="http://schemas.microsoft.com/office/drawing/2014/main" id="{53099ECE-10B5-0440-92CD-68686E7CE3DE}"/>
              </a:ext>
            </a:extLst>
          </p:cNvPr>
          <p:cNvPicPr>
            <a:picLocks noGrp="1" noChangeAspect="1"/>
          </p:cNvPicPr>
          <p:nvPr>
            <p:ph idx="1"/>
          </p:nvPr>
        </p:nvPicPr>
        <p:blipFill>
          <a:blip r:embed="rId2"/>
          <a:stretch>
            <a:fillRect/>
          </a:stretch>
        </p:blipFill>
        <p:spPr>
          <a:xfrm>
            <a:off x="782838" y="2160588"/>
            <a:ext cx="8386362" cy="3881437"/>
          </a:xfrm>
          <a:prstGeom prst="rect">
            <a:avLst/>
          </a:prstGeom>
        </p:spPr>
      </p:pic>
      <p:sp>
        <p:nvSpPr>
          <p:cNvPr id="4" name="Footer Placeholder 3">
            <a:extLst>
              <a:ext uri="{FF2B5EF4-FFF2-40B4-BE49-F238E27FC236}">
                <a16:creationId xmlns:a16="http://schemas.microsoft.com/office/drawing/2014/main" id="{2086E848-A260-7847-98CF-C74659819D16}"/>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381075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A0AA-03AE-4341-8838-49E43B4E9029}"/>
              </a:ext>
            </a:extLst>
          </p:cNvPr>
          <p:cNvSpPr>
            <a:spLocks noGrp="1"/>
          </p:cNvSpPr>
          <p:nvPr>
            <p:ph type="title"/>
          </p:nvPr>
        </p:nvSpPr>
        <p:spPr/>
        <p:txBody>
          <a:bodyPr/>
          <a:lstStyle/>
          <a:p>
            <a:r>
              <a:rPr lang="en-US" dirty="0"/>
              <a:t>ECR</a:t>
            </a:r>
          </a:p>
        </p:txBody>
      </p:sp>
      <p:pic>
        <p:nvPicPr>
          <p:cNvPr id="5" name="Content Placeholder 4">
            <a:extLst>
              <a:ext uri="{FF2B5EF4-FFF2-40B4-BE49-F238E27FC236}">
                <a16:creationId xmlns:a16="http://schemas.microsoft.com/office/drawing/2014/main" id="{54E02B5F-D476-D243-987F-081DA2828271}"/>
              </a:ext>
            </a:extLst>
          </p:cNvPr>
          <p:cNvPicPr>
            <a:picLocks noGrp="1" noChangeAspect="1"/>
          </p:cNvPicPr>
          <p:nvPr>
            <p:ph idx="1"/>
          </p:nvPr>
        </p:nvPicPr>
        <p:blipFill>
          <a:blip r:embed="rId2"/>
          <a:stretch>
            <a:fillRect/>
          </a:stretch>
        </p:blipFill>
        <p:spPr>
          <a:xfrm>
            <a:off x="677863" y="2421567"/>
            <a:ext cx="8596312" cy="3359478"/>
          </a:xfrm>
          <a:prstGeom prst="rect">
            <a:avLst/>
          </a:prstGeom>
        </p:spPr>
      </p:pic>
      <p:sp>
        <p:nvSpPr>
          <p:cNvPr id="4" name="Footer Placeholder 3">
            <a:extLst>
              <a:ext uri="{FF2B5EF4-FFF2-40B4-BE49-F238E27FC236}">
                <a16:creationId xmlns:a16="http://schemas.microsoft.com/office/drawing/2014/main" id="{B7FB9B0B-4E85-E04E-99DD-0CE94E7AD149}"/>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3735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A7A3-8AC9-F744-8EC7-656C2C8ADDA4}"/>
              </a:ext>
            </a:extLst>
          </p:cNvPr>
          <p:cNvSpPr>
            <a:spLocks noGrp="1"/>
          </p:cNvSpPr>
          <p:nvPr>
            <p:ph type="title"/>
          </p:nvPr>
        </p:nvSpPr>
        <p:spPr/>
        <p:txBody>
          <a:bodyPr/>
          <a:lstStyle/>
          <a:p>
            <a:r>
              <a:rPr lang="en-US" dirty="0"/>
              <a:t>ECR</a:t>
            </a:r>
          </a:p>
        </p:txBody>
      </p:sp>
      <p:pic>
        <p:nvPicPr>
          <p:cNvPr id="5" name="Content Placeholder 4">
            <a:extLst>
              <a:ext uri="{FF2B5EF4-FFF2-40B4-BE49-F238E27FC236}">
                <a16:creationId xmlns:a16="http://schemas.microsoft.com/office/drawing/2014/main" id="{6EAF102D-AB01-CE42-A441-1C4F079A18E7}"/>
              </a:ext>
            </a:extLst>
          </p:cNvPr>
          <p:cNvPicPr>
            <a:picLocks noGrp="1" noChangeAspect="1"/>
          </p:cNvPicPr>
          <p:nvPr>
            <p:ph idx="1"/>
          </p:nvPr>
        </p:nvPicPr>
        <p:blipFill>
          <a:blip r:embed="rId2"/>
          <a:stretch>
            <a:fillRect/>
          </a:stretch>
        </p:blipFill>
        <p:spPr>
          <a:xfrm>
            <a:off x="1492624" y="1514900"/>
            <a:ext cx="9158464" cy="4502592"/>
          </a:xfrm>
          <a:prstGeom prst="rect">
            <a:avLst/>
          </a:prstGeom>
        </p:spPr>
      </p:pic>
      <p:sp>
        <p:nvSpPr>
          <p:cNvPr id="4" name="Footer Placeholder 3">
            <a:extLst>
              <a:ext uri="{FF2B5EF4-FFF2-40B4-BE49-F238E27FC236}">
                <a16:creationId xmlns:a16="http://schemas.microsoft.com/office/drawing/2014/main" id="{8D58B07E-720D-4243-97BB-E9C28A35B8B5}"/>
              </a:ext>
            </a:extLst>
          </p:cNvPr>
          <p:cNvSpPr>
            <a:spLocks noGrp="1"/>
          </p:cNvSpPr>
          <p:nvPr>
            <p:ph type="ftr" sz="quarter" idx="11"/>
          </p:nvPr>
        </p:nvSpPr>
        <p:spPr/>
        <p:txBody>
          <a:bodyPr/>
          <a:lstStyle/>
          <a:p>
            <a:r>
              <a:rPr lang="en-US"/>
              <a:t>zero2hero.training – i@z2h.it</a:t>
            </a:r>
            <a:endParaRPr lang="en-US" dirty="0"/>
          </a:p>
        </p:txBody>
      </p:sp>
      <p:sp>
        <p:nvSpPr>
          <p:cNvPr id="3" name="TextBox 2">
            <a:extLst>
              <a:ext uri="{FF2B5EF4-FFF2-40B4-BE49-F238E27FC236}">
                <a16:creationId xmlns:a16="http://schemas.microsoft.com/office/drawing/2014/main" id="{BAC18855-4278-5F4E-A17E-AE154AAAB17F}"/>
              </a:ext>
            </a:extLst>
          </p:cNvPr>
          <p:cNvSpPr txBox="1"/>
          <p:nvPr/>
        </p:nvSpPr>
        <p:spPr>
          <a:xfrm rot="20506966">
            <a:off x="834057" y="3358412"/>
            <a:ext cx="10475599" cy="646331"/>
          </a:xfrm>
          <a:prstGeom prst="rect">
            <a:avLst/>
          </a:prstGeom>
          <a:noFill/>
        </p:spPr>
        <p:txBody>
          <a:bodyPr wrap="square" rtlCol="0">
            <a:spAutoFit/>
          </a:bodyPr>
          <a:lstStyle/>
          <a:p>
            <a:r>
              <a:rPr lang="en-US" dirty="0">
                <a:solidFill>
                  <a:srgbClr val="FF0000"/>
                </a:solidFill>
                <a:latin typeface="Comic Sans MS" panose="030F0902030302020204" pitchFamily="66" charset="0"/>
              </a:rPr>
              <a:t>Please note: AWS updated AWS CLI tool, depending on it, some of the CLI commands has been changed!!</a:t>
            </a:r>
          </a:p>
        </p:txBody>
      </p:sp>
    </p:spTree>
    <p:extLst>
      <p:ext uri="{BB962C8B-B14F-4D97-AF65-F5344CB8AC3E}">
        <p14:creationId xmlns:p14="http://schemas.microsoft.com/office/powerpoint/2010/main" val="3813886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F4F3-9D14-8848-A3AF-37BBFF61696F}"/>
              </a:ext>
            </a:extLst>
          </p:cNvPr>
          <p:cNvSpPr>
            <a:spLocks noGrp="1"/>
          </p:cNvSpPr>
          <p:nvPr>
            <p:ph type="title"/>
          </p:nvPr>
        </p:nvSpPr>
        <p:spPr/>
        <p:txBody>
          <a:bodyPr/>
          <a:lstStyle/>
          <a:p>
            <a:r>
              <a:rPr lang="en-US" dirty="0"/>
              <a:t>AWS CLI 2.0 installation</a:t>
            </a:r>
          </a:p>
        </p:txBody>
      </p:sp>
      <p:sp>
        <p:nvSpPr>
          <p:cNvPr id="3" name="Content Placeholder 2">
            <a:extLst>
              <a:ext uri="{FF2B5EF4-FFF2-40B4-BE49-F238E27FC236}">
                <a16:creationId xmlns:a16="http://schemas.microsoft.com/office/drawing/2014/main" id="{DB4EDBAF-6E4E-604F-9665-BEE6B392E6ED}"/>
              </a:ext>
            </a:extLst>
          </p:cNvPr>
          <p:cNvSpPr>
            <a:spLocks noGrp="1"/>
          </p:cNvSpPr>
          <p:nvPr>
            <p:ph idx="1"/>
          </p:nvPr>
        </p:nvSpPr>
        <p:spPr/>
        <p:txBody>
          <a:bodyPr/>
          <a:lstStyle/>
          <a:p>
            <a:r>
              <a:rPr lang="en-US" dirty="0"/>
              <a:t>To upgrade CLI : </a:t>
            </a:r>
            <a:r>
              <a:rPr lang="en-GB" dirty="0">
                <a:hlinkClick r:id="rId3"/>
              </a:rPr>
              <a:t>https://docs.aws.amazon.com/cli/latest/userguide/install-cliv2-mac.html</a:t>
            </a:r>
            <a:endParaRPr lang="en-US" dirty="0"/>
          </a:p>
        </p:txBody>
      </p:sp>
      <p:sp>
        <p:nvSpPr>
          <p:cNvPr id="4" name="Footer Placeholder 3">
            <a:extLst>
              <a:ext uri="{FF2B5EF4-FFF2-40B4-BE49-F238E27FC236}">
                <a16:creationId xmlns:a16="http://schemas.microsoft.com/office/drawing/2014/main" id="{AC6C8322-250A-E346-B8CB-09A29AAC978D}"/>
              </a:ext>
            </a:extLst>
          </p:cNvPr>
          <p:cNvSpPr>
            <a:spLocks noGrp="1"/>
          </p:cNvSpPr>
          <p:nvPr>
            <p:ph type="ftr" sz="quarter" idx="11"/>
          </p:nvPr>
        </p:nvSpPr>
        <p:spPr/>
        <p:txBody>
          <a:bodyPr/>
          <a:lstStyle/>
          <a:p>
            <a:r>
              <a:rPr lang="en-US"/>
              <a:t>zero2hero.training – i@z2h.it</a:t>
            </a:r>
            <a:endParaRPr lang="en-US" dirty="0"/>
          </a:p>
        </p:txBody>
      </p:sp>
      <p:pic>
        <p:nvPicPr>
          <p:cNvPr id="5" name="Picture 4">
            <a:extLst>
              <a:ext uri="{FF2B5EF4-FFF2-40B4-BE49-F238E27FC236}">
                <a16:creationId xmlns:a16="http://schemas.microsoft.com/office/drawing/2014/main" id="{A91DD76B-3021-6E4C-BB8E-DB976A065A3E}"/>
              </a:ext>
            </a:extLst>
          </p:cNvPr>
          <p:cNvPicPr>
            <a:picLocks noChangeAspect="1"/>
          </p:cNvPicPr>
          <p:nvPr/>
        </p:nvPicPr>
        <p:blipFill>
          <a:blip r:embed="rId4"/>
          <a:stretch>
            <a:fillRect/>
          </a:stretch>
        </p:blipFill>
        <p:spPr>
          <a:xfrm>
            <a:off x="677334" y="2934685"/>
            <a:ext cx="7284254" cy="2653625"/>
          </a:xfrm>
          <a:prstGeom prst="rect">
            <a:avLst/>
          </a:prstGeom>
        </p:spPr>
      </p:pic>
    </p:spTree>
    <p:extLst>
      <p:ext uri="{BB962C8B-B14F-4D97-AF65-F5344CB8AC3E}">
        <p14:creationId xmlns:p14="http://schemas.microsoft.com/office/powerpoint/2010/main" val="101343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D93B27-AA3E-D040-A05F-6B7E559293F1}"/>
              </a:ext>
            </a:extLst>
          </p:cNvPr>
          <p:cNvSpPr>
            <a:spLocks noGrp="1"/>
          </p:cNvSpPr>
          <p:nvPr>
            <p:ph type="ftr" sz="quarter" idx="11"/>
          </p:nvPr>
        </p:nvSpPr>
        <p:spPr/>
        <p:txBody>
          <a:bodyPr/>
          <a:lstStyle/>
          <a:p>
            <a:r>
              <a:rPr lang="en-US"/>
              <a:t>zero2hero.training – i@z2h.it</a:t>
            </a:r>
            <a:endParaRPr lang="en-US" dirty="0"/>
          </a:p>
        </p:txBody>
      </p:sp>
      <p:pic>
        <p:nvPicPr>
          <p:cNvPr id="3" name="Picture 2">
            <a:extLst>
              <a:ext uri="{FF2B5EF4-FFF2-40B4-BE49-F238E27FC236}">
                <a16:creationId xmlns:a16="http://schemas.microsoft.com/office/drawing/2014/main" id="{B711870D-DB14-374A-9720-9BF1232263FD}"/>
              </a:ext>
            </a:extLst>
          </p:cNvPr>
          <p:cNvPicPr>
            <a:picLocks noChangeAspect="1"/>
          </p:cNvPicPr>
          <p:nvPr/>
        </p:nvPicPr>
        <p:blipFill>
          <a:blip r:embed="rId2"/>
          <a:stretch>
            <a:fillRect/>
          </a:stretch>
        </p:blipFill>
        <p:spPr>
          <a:xfrm>
            <a:off x="1162719" y="855936"/>
            <a:ext cx="9409527" cy="4757785"/>
          </a:xfrm>
          <a:prstGeom prst="rect">
            <a:avLst/>
          </a:prstGeom>
        </p:spPr>
      </p:pic>
      <p:sp>
        <p:nvSpPr>
          <p:cNvPr id="4" name="TextBox 3">
            <a:extLst>
              <a:ext uri="{FF2B5EF4-FFF2-40B4-BE49-F238E27FC236}">
                <a16:creationId xmlns:a16="http://schemas.microsoft.com/office/drawing/2014/main" id="{490E7261-B95C-E24F-9680-667AED8C9C02}"/>
              </a:ext>
            </a:extLst>
          </p:cNvPr>
          <p:cNvSpPr txBox="1"/>
          <p:nvPr/>
        </p:nvSpPr>
        <p:spPr>
          <a:xfrm>
            <a:off x="985591" y="209605"/>
            <a:ext cx="9763782" cy="369332"/>
          </a:xfrm>
          <a:prstGeom prst="rect">
            <a:avLst/>
          </a:prstGeom>
          <a:noFill/>
        </p:spPr>
        <p:txBody>
          <a:bodyPr wrap="square" rtlCol="0">
            <a:spAutoFit/>
          </a:bodyPr>
          <a:lstStyle/>
          <a:p>
            <a:r>
              <a:rPr lang="en-US" dirty="0"/>
              <a:t>ECR commands like below regarding to AWS CLI 2</a:t>
            </a:r>
          </a:p>
        </p:txBody>
      </p:sp>
    </p:spTree>
    <p:extLst>
      <p:ext uri="{BB962C8B-B14F-4D97-AF65-F5344CB8AC3E}">
        <p14:creationId xmlns:p14="http://schemas.microsoft.com/office/powerpoint/2010/main" val="2907755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E10D-99BC-6643-ADA1-D2C1102122F1}"/>
              </a:ext>
            </a:extLst>
          </p:cNvPr>
          <p:cNvSpPr>
            <a:spLocks noGrp="1"/>
          </p:cNvSpPr>
          <p:nvPr>
            <p:ph type="title"/>
          </p:nvPr>
        </p:nvSpPr>
        <p:spPr/>
        <p:txBody>
          <a:bodyPr/>
          <a:lstStyle/>
          <a:p>
            <a:r>
              <a:rPr lang="en-US" dirty="0"/>
              <a:t>Test</a:t>
            </a:r>
          </a:p>
        </p:txBody>
      </p:sp>
      <p:pic>
        <p:nvPicPr>
          <p:cNvPr id="5" name="Content Placeholder 4">
            <a:extLst>
              <a:ext uri="{FF2B5EF4-FFF2-40B4-BE49-F238E27FC236}">
                <a16:creationId xmlns:a16="http://schemas.microsoft.com/office/drawing/2014/main" id="{D0655742-6A20-0E44-B08A-F51BFBE25259}"/>
              </a:ext>
            </a:extLst>
          </p:cNvPr>
          <p:cNvPicPr>
            <a:picLocks noGrp="1" noChangeAspect="1"/>
          </p:cNvPicPr>
          <p:nvPr>
            <p:ph idx="1"/>
          </p:nvPr>
        </p:nvPicPr>
        <p:blipFill>
          <a:blip r:embed="rId2"/>
          <a:stretch>
            <a:fillRect/>
          </a:stretch>
        </p:blipFill>
        <p:spPr>
          <a:xfrm>
            <a:off x="2306348" y="2160588"/>
            <a:ext cx="5339342" cy="3881437"/>
          </a:xfrm>
          <a:prstGeom prst="rect">
            <a:avLst/>
          </a:prstGeom>
        </p:spPr>
      </p:pic>
      <p:sp>
        <p:nvSpPr>
          <p:cNvPr id="4" name="Footer Placeholder 3">
            <a:extLst>
              <a:ext uri="{FF2B5EF4-FFF2-40B4-BE49-F238E27FC236}">
                <a16:creationId xmlns:a16="http://schemas.microsoft.com/office/drawing/2014/main" id="{4BD7FB23-3D41-4345-A3B0-41A2B9F3F38C}"/>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237123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A803-B8D0-E548-84BF-8958E2ED924E}"/>
              </a:ext>
            </a:extLst>
          </p:cNvPr>
          <p:cNvSpPr>
            <a:spLocks noGrp="1"/>
          </p:cNvSpPr>
          <p:nvPr>
            <p:ph type="title"/>
          </p:nvPr>
        </p:nvSpPr>
        <p:spPr/>
        <p:txBody>
          <a:bodyPr/>
          <a:lstStyle/>
          <a:p>
            <a:r>
              <a:rPr lang="en-US" dirty="0"/>
              <a:t>Private NLB</a:t>
            </a:r>
          </a:p>
        </p:txBody>
      </p:sp>
      <p:pic>
        <p:nvPicPr>
          <p:cNvPr id="5" name="Content Placeholder 4">
            <a:extLst>
              <a:ext uri="{FF2B5EF4-FFF2-40B4-BE49-F238E27FC236}">
                <a16:creationId xmlns:a16="http://schemas.microsoft.com/office/drawing/2014/main" id="{8A683F20-C48F-D741-B42F-D9C9C0125FC1}"/>
              </a:ext>
            </a:extLst>
          </p:cNvPr>
          <p:cNvPicPr>
            <a:picLocks noGrp="1" noChangeAspect="1"/>
          </p:cNvPicPr>
          <p:nvPr>
            <p:ph idx="1"/>
          </p:nvPr>
        </p:nvPicPr>
        <p:blipFill>
          <a:blip r:embed="rId2"/>
          <a:stretch>
            <a:fillRect/>
          </a:stretch>
        </p:blipFill>
        <p:spPr>
          <a:xfrm>
            <a:off x="948113" y="2160588"/>
            <a:ext cx="8055812" cy="3881437"/>
          </a:xfrm>
          <a:prstGeom prst="rect">
            <a:avLst/>
          </a:prstGeom>
        </p:spPr>
      </p:pic>
      <p:sp>
        <p:nvSpPr>
          <p:cNvPr id="4" name="Footer Placeholder 3">
            <a:extLst>
              <a:ext uri="{FF2B5EF4-FFF2-40B4-BE49-F238E27FC236}">
                <a16:creationId xmlns:a16="http://schemas.microsoft.com/office/drawing/2014/main" id="{CD939052-3A8A-EA45-9EB4-81F497DC7CF5}"/>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252027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13A-56F0-F444-8132-EA259148F944}"/>
              </a:ext>
            </a:extLst>
          </p:cNvPr>
          <p:cNvSpPr>
            <a:spLocks noGrp="1"/>
          </p:cNvSpPr>
          <p:nvPr>
            <p:ph type="title"/>
          </p:nvPr>
        </p:nvSpPr>
        <p:spPr/>
        <p:txBody>
          <a:bodyPr/>
          <a:lstStyle/>
          <a:p>
            <a:r>
              <a:rPr lang="en-GB" dirty="0"/>
              <a:t>Target group - Routing</a:t>
            </a:r>
            <a:br>
              <a:rPr lang="en-GB" dirty="0"/>
            </a:br>
            <a:endParaRPr lang="en-US" dirty="0"/>
          </a:p>
        </p:txBody>
      </p:sp>
      <p:pic>
        <p:nvPicPr>
          <p:cNvPr id="5" name="Content Placeholder 4">
            <a:extLst>
              <a:ext uri="{FF2B5EF4-FFF2-40B4-BE49-F238E27FC236}">
                <a16:creationId xmlns:a16="http://schemas.microsoft.com/office/drawing/2014/main" id="{88B95AC0-72AC-E04B-AD33-F2C43D472246}"/>
              </a:ext>
            </a:extLst>
          </p:cNvPr>
          <p:cNvPicPr>
            <a:picLocks noGrp="1" noChangeAspect="1"/>
          </p:cNvPicPr>
          <p:nvPr>
            <p:ph idx="1"/>
          </p:nvPr>
        </p:nvPicPr>
        <p:blipFill>
          <a:blip r:embed="rId2"/>
          <a:stretch>
            <a:fillRect/>
          </a:stretch>
        </p:blipFill>
        <p:spPr>
          <a:xfrm>
            <a:off x="939887" y="2160588"/>
            <a:ext cx="8072263" cy="3881437"/>
          </a:xfrm>
          <a:prstGeom prst="rect">
            <a:avLst/>
          </a:prstGeom>
        </p:spPr>
      </p:pic>
      <p:sp>
        <p:nvSpPr>
          <p:cNvPr id="4" name="Footer Placeholder 3">
            <a:extLst>
              <a:ext uri="{FF2B5EF4-FFF2-40B4-BE49-F238E27FC236}">
                <a16:creationId xmlns:a16="http://schemas.microsoft.com/office/drawing/2014/main" id="{691CF25C-C0D8-0843-A086-4B2759CF112F}"/>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2870753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A8C946-E675-D643-8FB2-094CDFDA3437}"/>
              </a:ext>
            </a:extLst>
          </p:cNvPr>
          <p:cNvSpPr>
            <a:spLocks noGrp="1"/>
          </p:cNvSpPr>
          <p:nvPr>
            <p:ph type="ftr" sz="quarter" idx="11"/>
          </p:nvPr>
        </p:nvSpPr>
        <p:spPr/>
        <p:txBody>
          <a:bodyPr/>
          <a:lstStyle/>
          <a:p>
            <a:r>
              <a:rPr lang="en-US"/>
              <a:t>zero2hero.training – i@z2h.it</a:t>
            </a:r>
            <a:endParaRPr lang="en-US" dirty="0"/>
          </a:p>
        </p:txBody>
      </p:sp>
      <p:pic>
        <p:nvPicPr>
          <p:cNvPr id="9" name="Picture 8">
            <a:extLst>
              <a:ext uri="{FF2B5EF4-FFF2-40B4-BE49-F238E27FC236}">
                <a16:creationId xmlns:a16="http://schemas.microsoft.com/office/drawing/2014/main" id="{EB5B0B80-EA87-F448-BC43-5CBD56FE53D6}"/>
              </a:ext>
            </a:extLst>
          </p:cNvPr>
          <p:cNvPicPr>
            <a:picLocks noChangeAspect="1"/>
          </p:cNvPicPr>
          <p:nvPr/>
        </p:nvPicPr>
        <p:blipFill>
          <a:blip r:embed="rId2"/>
          <a:stretch>
            <a:fillRect/>
          </a:stretch>
        </p:blipFill>
        <p:spPr>
          <a:xfrm>
            <a:off x="1086288" y="1170246"/>
            <a:ext cx="10264884" cy="4871116"/>
          </a:xfrm>
          <a:prstGeom prst="rect">
            <a:avLst/>
          </a:prstGeom>
        </p:spPr>
      </p:pic>
      <p:sp>
        <p:nvSpPr>
          <p:cNvPr id="10" name="TextBox 9">
            <a:extLst>
              <a:ext uri="{FF2B5EF4-FFF2-40B4-BE49-F238E27FC236}">
                <a16:creationId xmlns:a16="http://schemas.microsoft.com/office/drawing/2014/main" id="{5F0E0E88-EAAD-B046-B7BF-985AD30841E5}"/>
              </a:ext>
            </a:extLst>
          </p:cNvPr>
          <p:cNvSpPr txBox="1"/>
          <p:nvPr/>
        </p:nvSpPr>
        <p:spPr>
          <a:xfrm>
            <a:off x="867103" y="268014"/>
            <a:ext cx="8655269" cy="523220"/>
          </a:xfrm>
          <a:prstGeom prst="rect">
            <a:avLst/>
          </a:prstGeom>
          <a:noFill/>
        </p:spPr>
        <p:txBody>
          <a:bodyPr wrap="square" rtlCol="0">
            <a:spAutoFit/>
          </a:bodyPr>
          <a:lstStyle/>
          <a:p>
            <a:r>
              <a:rPr lang="en-US" sz="2800" dirty="0"/>
              <a:t>Architecturally what will we do ?</a:t>
            </a:r>
          </a:p>
        </p:txBody>
      </p:sp>
    </p:spTree>
    <p:extLst>
      <p:ext uri="{BB962C8B-B14F-4D97-AF65-F5344CB8AC3E}">
        <p14:creationId xmlns:p14="http://schemas.microsoft.com/office/powerpoint/2010/main" val="470947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6AE3-CABB-D948-B057-0584B13E4DE0}"/>
              </a:ext>
            </a:extLst>
          </p:cNvPr>
          <p:cNvSpPr>
            <a:spLocks noGrp="1"/>
          </p:cNvSpPr>
          <p:nvPr>
            <p:ph type="title"/>
          </p:nvPr>
        </p:nvSpPr>
        <p:spPr/>
        <p:txBody>
          <a:bodyPr/>
          <a:lstStyle/>
          <a:p>
            <a:r>
              <a:rPr lang="en-US" dirty="0"/>
              <a:t>Register Target</a:t>
            </a:r>
          </a:p>
        </p:txBody>
      </p:sp>
      <p:pic>
        <p:nvPicPr>
          <p:cNvPr id="5" name="Content Placeholder 4">
            <a:extLst>
              <a:ext uri="{FF2B5EF4-FFF2-40B4-BE49-F238E27FC236}">
                <a16:creationId xmlns:a16="http://schemas.microsoft.com/office/drawing/2014/main" id="{E5E4C709-8610-B241-95DA-E25E6CFB4000}"/>
              </a:ext>
            </a:extLst>
          </p:cNvPr>
          <p:cNvPicPr>
            <a:picLocks noGrp="1" noChangeAspect="1"/>
          </p:cNvPicPr>
          <p:nvPr>
            <p:ph idx="1"/>
          </p:nvPr>
        </p:nvPicPr>
        <p:blipFill>
          <a:blip r:embed="rId2"/>
          <a:stretch>
            <a:fillRect/>
          </a:stretch>
        </p:blipFill>
        <p:spPr>
          <a:xfrm>
            <a:off x="939887" y="2160588"/>
            <a:ext cx="8072263" cy="3881437"/>
          </a:xfrm>
          <a:prstGeom prst="rect">
            <a:avLst/>
          </a:prstGeom>
        </p:spPr>
      </p:pic>
      <p:sp>
        <p:nvSpPr>
          <p:cNvPr id="4" name="Footer Placeholder 3">
            <a:extLst>
              <a:ext uri="{FF2B5EF4-FFF2-40B4-BE49-F238E27FC236}">
                <a16:creationId xmlns:a16="http://schemas.microsoft.com/office/drawing/2014/main" id="{19C2D040-BEA5-434D-8CFC-F13E31209887}"/>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3900651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B3C2-FCA2-3E46-8000-C251B8064EAA}"/>
              </a:ext>
            </a:extLst>
          </p:cNvPr>
          <p:cNvSpPr>
            <a:spLocks noGrp="1"/>
          </p:cNvSpPr>
          <p:nvPr>
            <p:ph type="title"/>
          </p:nvPr>
        </p:nvSpPr>
        <p:spPr/>
        <p:txBody>
          <a:bodyPr/>
          <a:lstStyle/>
          <a:p>
            <a:r>
              <a:rPr lang="en-US" dirty="0"/>
              <a:t>Review</a:t>
            </a:r>
          </a:p>
        </p:txBody>
      </p:sp>
      <p:pic>
        <p:nvPicPr>
          <p:cNvPr id="5" name="Content Placeholder 4">
            <a:extLst>
              <a:ext uri="{FF2B5EF4-FFF2-40B4-BE49-F238E27FC236}">
                <a16:creationId xmlns:a16="http://schemas.microsoft.com/office/drawing/2014/main" id="{592F6DAE-B0C3-6F41-9F4D-1739938847BF}"/>
              </a:ext>
            </a:extLst>
          </p:cNvPr>
          <p:cNvPicPr>
            <a:picLocks noGrp="1" noChangeAspect="1"/>
          </p:cNvPicPr>
          <p:nvPr>
            <p:ph idx="1"/>
          </p:nvPr>
        </p:nvPicPr>
        <p:blipFill>
          <a:blip r:embed="rId2"/>
          <a:stretch>
            <a:fillRect/>
          </a:stretch>
        </p:blipFill>
        <p:spPr>
          <a:xfrm>
            <a:off x="940111" y="2160588"/>
            <a:ext cx="8071816" cy="3881437"/>
          </a:xfrm>
          <a:prstGeom prst="rect">
            <a:avLst/>
          </a:prstGeom>
        </p:spPr>
      </p:pic>
      <p:sp>
        <p:nvSpPr>
          <p:cNvPr id="4" name="Footer Placeholder 3">
            <a:extLst>
              <a:ext uri="{FF2B5EF4-FFF2-40B4-BE49-F238E27FC236}">
                <a16:creationId xmlns:a16="http://schemas.microsoft.com/office/drawing/2014/main" id="{07CB096D-A5F5-8044-8A8C-69E378C7BEBE}"/>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703086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9B4F-E0DC-7E48-A935-CC6EBD61854D}"/>
              </a:ext>
            </a:extLst>
          </p:cNvPr>
          <p:cNvSpPr>
            <a:spLocks noGrp="1"/>
          </p:cNvSpPr>
          <p:nvPr>
            <p:ph type="title"/>
          </p:nvPr>
        </p:nvSpPr>
        <p:spPr/>
        <p:txBody>
          <a:bodyPr/>
          <a:lstStyle/>
          <a:p>
            <a:r>
              <a:rPr lang="en-US" dirty="0"/>
              <a:t>ECS</a:t>
            </a:r>
          </a:p>
        </p:txBody>
      </p:sp>
      <p:pic>
        <p:nvPicPr>
          <p:cNvPr id="5" name="Content Placeholder 4">
            <a:extLst>
              <a:ext uri="{FF2B5EF4-FFF2-40B4-BE49-F238E27FC236}">
                <a16:creationId xmlns:a16="http://schemas.microsoft.com/office/drawing/2014/main" id="{C7BBABE7-AE7F-1A41-8DC1-A96F104CBC7A}"/>
              </a:ext>
            </a:extLst>
          </p:cNvPr>
          <p:cNvPicPr>
            <a:picLocks noGrp="1" noChangeAspect="1"/>
          </p:cNvPicPr>
          <p:nvPr>
            <p:ph idx="1"/>
          </p:nvPr>
        </p:nvPicPr>
        <p:blipFill>
          <a:blip r:embed="rId2"/>
          <a:stretch>
            <a:fillRect/>
          </a:stretch>
        </p:blipFill>
        <p:spPr>
          <a:xfrm>
            <a:off x="1118875" y="2160588"/>
            <a:ext cx="7714288" cy="3881437"/>
          </a:xfrm>
          <a:prstGeom prst="rect">
            <a:avLst/>
          </a:prstGeom>
        </p:spPr>
      </p:pic>
      <p:sp>
        <p:nvSpPr>
          <p:cNvPr id="4" name="Footer Placeholder 3">
            <a:extLst>
              <a:ext uri="{FF2B5EF4-FFF2-40B4-BE49-F238E27FC236}">
                <a16:creationId xmlns:a16="http://schemas.microsoft.com/office/drawing/2014/main" id="{81171B39-72AF-834C-91D2-3055D2B0782A}"/>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559492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604A-0709-4045-B8F2-F8383468766F}"/>
              </a:ext>
            </a:extLst>
          </p:cNvPr>
          <p:cNvSpPr>
            <a:spLocks noGrp="1"/>
          </p:cNvSpPr>
          <p:nvPr>
            <p:ph type="title"/>
          </p:nvPr>
        </p:nvSpPr>
        <p:spPr/>
        <p:txBody>
          <a:bodyPr/>
          <a:lstStyle/>
          <a:p>
            <a:r>
              <a:rPr lang="en-US" dirty="0"/>
              <a:t>Configure Network</a:t>
            </a:r>
          </a:p>
        </p:txBody>
      </p:sp>
      <p:pic>
        <p:nvPicPr>
          <p:cNvPr id="5" name="Content Placeholder 4">
            <a:extLst>
              <a:ext uri="{FF2B5EF4-FFF2-40B4-BE49-F238E27FC236}">
                <a16:creationId xmlns:a16="http://schemas.microsoft.com/office/drawing/2014/main" id="{0B6341CC-42CF-9944-AD72-69276764B236}"/>
              </a:ext>
            </a:extLst>
          </p:cNvPr>
          <p:cNvPicPr>
            <a:picLocks noGrp="1" noChangeAspect="1"/>
          </p:cNvPicPr>
          <p:nvPr>
            <p:ph idx="1"/>
          </p:nvPr>
        </p:nvPicPr>
        <p:blipFill>
          <a:blip r:embed="rId2"/>
          <a:stretch>
            <a:fillRect/>
          </a:stretch>
        </p:blipFill>
        <p:spPr>
          <a:xfrm>
            <a:off x="1105394" y="2160588"/>
            <a:ext cx="7741250" cy="3881437"/>
          </a:xfrm>
          <a:prstGeom prst="rect">
            <a:avLst/>
          </a:prstGeom>
        </p:spPr>
      </p:pic>
      <p:sp>
        <p:nvSpPr>
          <p:cNvPr id="4" name="Footer Placeholder 3">
            <a:extLst>
              <a:ext uri="{FF2B5EF4-FFF2-40B4-BE49-F238E27FC236}">
                <a16:creationId xmlns:a16="http://schemas.microsoft.com/office/drawing/2014/main" id="{BBA111C2-F79D-CD48-B8DC-866DFF23BA5A}"/>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813974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1C26-6C84-5349-9419-A2083AB8F614}"/>
              </a:ext>
            </a:extLst>
          </p:cNvPr>
          <p:cNvSpPr>
            <a:spLocks noGrp="1"/>
          </p:cNvSpPr>
          <p:nvPr>
            <p:ph type="title"/>
          </p:nvPr>
        </p:nvSpPr>
        <p:spPr/>
        <p:txBody>
          <a:bodyPr/>
          <a:lstStyle/>
          <a:p>
            <a:r>
              <a:rPr lang="en-GB" dirty="0"/>
              <a:t>Configure security groups</a:t>
            </a:r>
            <a:endParaRPr lang="en-US" dirty="0"/>
          </a:p>
        </p:txBody>
      </p:sp>
      <p:pic>
        <p:nvPicPr>
          <p:cNvPr id="5" name="Content Placeholder 4">
            <a:extLst>
              <a:ext uri="{FF2B5EF4-FFF2-40B4-BE49-F238E27FC236}">
                <a16:creationId xmlns:a16="http://schemas.microsoft.com/office/drawing/2014/main" id="{1EEDFF84-2A98-FE41-B17E-D0BB6CDF096B}"/>
              </a:ext>
            </a:extLst>
          </p:cNvPr>
          <p:cNvPicPr>
            <a:picLocks noGrp="1" noChangeAspect="1"/>
          </p:cNvPicPr>
          <p:nvPr>
            <p:ph idx="1"/>
          </p:nvPr>
        </p:nvPicPr>
        <p:blipFill>
          <a:blip r:embed="rId2"/>
          <a:stretch>
            <a:fillRect/>
          </a:stretch>
        </p:blipFill>
        <p:spPr>
          <a:xfrm>
            <a:off x="1147898" y="2160588"/>
            <a:ext cx="7656241" cy="3881437"/>
          </a:xfrm>
          <a:prstGeom prst="rect">
            <a:avLst/>
          </a:prstGeom>
        </p:spPr>
      </p:pic>
      <p:sp>
        <p:nvSpPr>
          <p:cNvPr id="4" name="Footer Placeholder 3">
            <a:extLst>
              <a:ext uri="{FF2B5EF4-FFF2-40B4-BE49-F238E27FC236}">
                <a16:creationId xmlns:a16="http://schemas.microsoft.com/office/drawing/2014/main" id="{9B7226EB-5234-C344-ADF2-7C3CF7603CDE}"/>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797314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CDB2-78F8-9D4D-AFB4-B3B6BB1236C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D263AC8-B933-9942-BEAF-A23AAB77E34E}"/>
              </a:ext>
            </a:extLst>
          </p:cNvPr>
          <p:cNvPicPr>
            <a:picLocks noGrp="1" noChangeAspect="1"/>
          </p:cNvPicPr>
          <p:nvPr>
            <p:ph idx="1"/>
          </p:nvPr>
        </p:nvPicPr>
        <p:blipFill>
          <a:blip r:embed="rId2"/>
          <a:stretch>
            <a:fillRect/>
          </a:stretch>
        </p:blipFill>
        <p:spPr>
          <a:xfrm>
            <a:off x="677863" y="2166387"/>
            <a:ext cx="8596312" cy="3869838"/>
          </a:xfrm>
          <a:prstGeom prst="rect">
            <a:avLst/>
          </a:prstGeom>
        </p:spPr>
      </p:pic>
      <p:sp>
        <p:nvSpPr>
          <p:cNvPr id="4" name="Footer Placeholder 3">
            <a:extLst>
              <a:ext uri="{FF2B5EF4-FFF2-40B4-BE49-F238E27FC236}">
                <a16:creationId xmlns:a16="http://schemas.microsoft.com/office/drawing/2014/main" id="{3B6FF282-83D3-EE4F-84E5-E132453FFA69}"/>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474430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4AD3-3951-974A-9959-3CB54119093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31EE025-DB69-5849-873D-3C45C4E440B7}"/>
              </a:ext>
            </a:extLst>
          </p:cNvPr>
          <p:cNvPicPr>
            <a:picLocks noGrp="1" noChangeAspect="1"/>
          </p:cNvPicPr>
          <p:nvPr>
            <p:ph idx="1"/>
          </p:nvPr>
        </p:nvPicPr>
        <p:blipFill>
          <a:blip r:embed="rId2"/>
          <a:stretch>
            <a:fillRect/>
          </a:stretch>
        </p:blipFill>
        <p:spPr>
          <a:xfrm>
            <a:off x="886546" y="2160588"/>
            <a:ext cx="8178945" cy="3881437"/>
          </a:xfrm>
          <a:prstGeom prst="rect">
            <a:avLst/>
          </a:prstGeom>
        </p:spPr>
      </p:pic>
      <p:sp>
        <p:nvSpPr>
          <p:cNvPr id="4" name="Footer Placeholder 3">
            <a:extLst>
              <a:ext uri="{FF2B5EF4-FFF2-40B4-BE49-F238E27FC236}">
                <a16:creationId xmlns:a16="http://schemas.microsoft.com/office/drawing/2014/main" id="{3A84C9D6-091E-8A4B-933D-F00B22C7C9B2}"/>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596627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EE444-9923-EB42-9B20-83E4B22DFD87}"/>
              </a:ext>
            </a:extLst>
          </p:cNvPr>
          <p:cNvSpPr>
            <a:spLocks noGrp="1"/>
          </p:cNvSpPr>
          <p:nvPr>
            <p:ph type="title"/>
          </p:nvPr>
        </p:nvSpPr>
        <p:spPr/>
        <p:txBody>
          <a:bodyPr/>
          <a:lstStyle/>
          <a:p>
            <a:r>
              <a:rPr lang="en-US" dirty="0"/>
              <a:t>Review</a:t>
            </a:r>
          </a:p>
        </p:txBody>
      </p:sp>
      <p:pic>
        <p:nvPicPr>
          <p:cNvPr id="5" name="Content Placeholder 4">
            <a:extLst>
              <a:ext uri="{FF2B5EF4-FFF2-40B4-BE49-F238E27FC236}">
                <a16:creationId xmlns:a16="http://schemas.microsoft.com/office/drawing/2014/main" id="{69942CF8-465B-334B-9445-DEB1BA3C7BEA}"/>
              </a:ext>
            </a:extLst>
          </p:cNvPr>
          <p:cNvPicPr>
            <a:picLocks noGrp="1" noChangeAspect="1"/>
          </p:cNvPicPr>
          <p:nvPr>
            <p:ph idx="1"/>
          </p:nvPr>
        </p:nvPicPr>
        <p:blipFill>
          <a:blip r:embed="rId2"/>
          <a:stretch>
            <a:fillRect/>
          </a:stretch>
        </p:blipFill>
        <p:spPr>
          <a:xfrm>
            <a:off x="1140026" y="2160588"/>
            <a:ext cx="7671986" cy="3881437"/>
          </a:xfrm>
          <a:prstGeom prst="rect">
            <a:avLst/>
          </a:prstGeom>
        </p:spPr>
      </p:pic>
      <p:sp>
        <p:nvSpPr>
          <p:cNvPr id="4" name="Footer Placeholder 3">
            <a:extLst>
              <a:ext uri="{FF2B5EF4-FFF2-40B4-BE49-F238E27FC236}">
                <a16:creationId xmlns:a16="http://schemas.microsoft.com/office/drawing/2014/main" id="{7888CC04-D9FC-FD47-B871-3FAB17A2A408}"/>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2417511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9B90F-ADCA-A445-A1AE-0E68AEF2AFFD}"/>
              </a:ext>
            </a:extLst>
          </p:cNvPr>
          <p:cNvSpPr>
            <a:spLocks noGrp="1"/>
          </p:cNvSpPr>
          <p:nvPr>
            <p:ph type="title"/>
          </p:nvPr>
        </p:nvSpPr>
        <p:spPr/>
        <p:txBody>
          <a:bodyPr/>
          <a:lstStyle/>
          <a:p>
            <a:r>
              <a:rPr lang="en-US" dirty="0"/>
              <a:t>Launch Status</a:t>
            </a:r>
          </a:p>
        </p:txBody>
      </p:sp>
      <p:pic>
        <p:nvPicPr>
          <p:cNvPr id="5" name="Content Placeholder 4">
            <a:extLst>
              <a:ext uri="{FF2B5EF4-FFF2-40B4-BE49-F238E27FC236}">
                <a16:creationId xmlns:a16="http://schemas.microsoft.com/office/drawing/2014/main" id="{D5D7CC58-C74D-5A4E-A7DF-E3626066511D}"/>
              </a:ext>
            </a:extLst>
          </p:cNvPr>
          <p:cNvPicPr>
            <a:picLocks noGrp="1" noChangeAspect="1"/>
          </p:cNvPicPr>
          <p:nvPr>
            <p:ph idx="1"/>
          </p:nvPr>
        </p:nvPicPr>
        <p:blipFill>
          <a:blip r:embed="rId2"/>
          <a:stretch>
            <a:fillRect/>
          </a:stretch>
        </p:blipFill>
        <p:spPr>
          <a:xfrm>
            <a:off x="1129477" y="2160588"/>
            <a:ext cx="7693083" cy="3881437"/>
          </a:xfrm>
          <a:prstGeom prst="rect">
            <a:avLst/>
          </a:prstGeom>
        </p:spPr>
      </p:pic>
      <p:sp>
        <p:nvSpPr>
          <p:cNvPr id="4" name="Footer Placeholder 3">
            <a:extLst>
              <a:ext uri="{FF2B5EF4-FFF2-40B4-BE49-F238E27FC236}">
                <a16:creationId xmlns:a16="http://schemas.microsoft.com/office/drawing/2014/main" id="{D595B4B8-1DD8-2A4B-AB0D-AB0E8F2D7F02}"/>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469650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29B7-6A68-E843-864F-769AD7A5DD7C}"/>
              </a:ext>
            </a:extLst>
          </p:cNvPr>
          <p:cNvSpPr>
            <a:spLocks noGrp="1"/>
          </p:cNvSpPr>
          <p:nvPr>
            <p:ph type="title"/>
          </p:nvPr>
        </p:nvSpPr>
        <p:spPr/>
        <p:txBody>
          <a:bodyPr/>
          <a:lstStyle/>
          <a:p>
            <a:r>
              <a:rPr lang="en-US" dirty="0" err="1"/>
              <a:t>Api</a:t>
            </a:r>
            <a:r>
              <a:rPr lang="en-US" dirty="0"/>
              <a:t> Gateway</a:t>
            </a:r>
          </a:p>
        </p:txBody>
      </p:sp>
      <p:pic>
        <p:nvPicPr>
          <p:cNvPr id="5" name="Content Placeholder 4">
            <a:extLst>
              <a:ext uri="{FF2B5EF4-FFF2-40B4-BE49-F238E27FC236}">
                <a16:creationId xmlns:a16="http://schemas.microsoft.com/office/drawing/2014/main" id="{3C0CCC5D-F7FD-E942-98EE-D1705C1DE566}"/>
              </a:ext>
            </a:extLst>
          </p:cNvPr>
          <p:cNvPicPr>
            <a:picLocks noGrp="1" noChangeAspect="1"/>
          </p:cNvPicPr>
          <p:nvPr>
            <p:ph idx="1"/>
          </p:nvPr>
        </p:nvPicPr>
        <p:blipFill>
          <a:blip r:embed="rId2"/>
          <a:stretch>
            <a:fillRect/>
          </a:stretch>
        </p:blipFill>
        <p:spPr>
          <a:xfrm>
            <a:off x="677863" y="2327607"/>
            <a:ext cx="8596312" cy="3547399"/>
          </a:xfrm>
          <a:prstGeom prst="rect">
            <a:avLst/>
          </a:prstGeom>
        </p:spPr>
      </p:pic>
      <p:sp>
        <p:nvSpPr>
          <p:cNvPr id="4" name="Footer Placeholder 3">
            <a:extLst>
              <a:ext uri="{FF2B5EF4-FFF2-40B4-BE49-F238E27FC236}">
                <a16:creationId xmlns:a16="http://schemas.microsoft.com/office/drawing/2014/main" id="{02786489-6CB4-C54A-85F9-72469B43DF43}"/>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3943063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8877DC-59C3-BD42-A80B-73B35C097FC3}"/>
              </a:ext>
            </a:extLst>
          </p:cNvPr>
          <p:cNvSpPr>
            <a:spLocks noGrp="1"/>
          </p:cNvSpPr>
          <p:nvPr>
            <p:ph type="ftr" sz="quarter" idx="11"/>
          </p:nvPr>
        </p:nvSpPr>
        <p:spPr/>
        <p:txBody>
          <a:bodyPr/>
          <a:lstStyle/>
          <a:p>
            <a:r>
              <a:rPr lang="en-US"/>
              <a:t>zero2hero.training – i@z2h.it</a:t>
            </a:r>
            <a:endParaRPr lang="en-US" dirty="0"/>
          </a:p>
        </p:txBody>
      </p:sp>
      <p:pic>
        <p:nvPicPr>
          <p:cNvPr id="5" name="Picture 4">
            <a:extLst>
              <a:ext uri="{FF2B5EF4-FFF2-40B4-BE49-F238E27FC236}">
                <a16:creationId xmlns:a16="http://schemas.microsoft.com/office/drawing/2014/main" id="{61133A94-F15B-2F45-997E-8281FC7E92E0}"/>
              </a:ext>
            </a:extLst>
          </p:cNvPr>
          <p:cNvPicPr>
            <a:picLocks noChangeAspect="1"/>
          </p:cNvPicPr>
          <p:nvPr/>
        </p:nvPicPr>
        <p:blipFill>
          <a:blip r:embed="rId2"/>
          <a:stretch>
            <a:fillRect/>
          </a:stretch>
        </p:blipFill>
        <p:spPr>
          <a:xfrm>
            <a:off x="1508391" y="15766"/>
            <a:ext cx="7462190" cy="6027154"/>
          </a:xfrm>
          <a:prstGeom prst="rect">
            <a:avLst/>
          </a:prstGeom>
        </p:spPr>
      </p:pic>
    </p:spTree>
    <p:extLst>
      <p:ext uri="{BB962C8B-B14F-4D97-AF65-F5344CB8AC3E}">
        <p14:creationId xmlns:p14="http://schemas.microsoft.com/office/powerpoint/2010/main" val="4223660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21CF-7C3B-7D49-B6A9-8DE19C4117EA}"/>
              </a:ext>
            </a:extLst>
          </p:cNvPr>
          <p:cNvSpPr>
            <a:spLocks noGrp="1"/>
          </p:cNvSpPr>
          <p:nvPr>
            <p:ph type="title"/>
          </p:nvPr>
        </p:nvSpPr>
        <p:spPr/>
        <p:txBody>
          <a:bodyPr/>
          <a:lstStyle/>
          <a:p>
            <a:r>
              <a:rPr lang="en-US" dirty="0"/>
              <a:t>VPC Link</a:t>
            </a:r>
          </a:p>
        </p:txBody>
      </p:sp>
      <p:pic>
        <p:nvPicPr>
          <p:cNvPr id="5" name="Content Placeholder 4">
            <a:extLst>
              <a:ext uri="{FF2B5EF4-FFF2-40B4-BE49-F238E27FC236}">
                <a16:creationId xmlns:a16="http://schemas.microsoft.com/office/drawing/2014/main" id="{BD847246-81F3-0142-962F-CB712E859DB0}"/>
              </a:ext>
            </a:extLst>
          </p:cNvPr>
          <p:cNvPicPr>
            <a:picLocks noGrp="1" noChangeAspect="1"/>
          </p:cNvPicPr>
          <p:nvPr>
            <p:ph idx="1"/>
          </p:nvPr>
        </p:nvPicPr>
        <p:blipFill>
          <a:blip r:embed="rId2"/>
          <a:stretch>
            <a:fillRect/>
          </a:stretch>
        </p:blipFill>
        <p:spPr>
          <a:xfrm>
            <a:off x="804055" y="2160588"/>
            <a:ext cx="8343927" cy="3881437"/>
          </a:xfrm>
          <a:prstGeom prst="rect">
            <a:avLst/>
          </a:prstGeom>
        </p:spPr>
      </p:pic>
      <p:sp>
        <p:nvSpPr>
          <p:cNvPr id="4" name="Footer Placeholder 3">
            <a:extLst>
              <a:ext uri="{FF2B5EF4-FFF2-40B4-BE49-F238E27FC236}">
                <a16:creationId xmlns:a16="http://schemas.microsoft.com/office/drawing/2014/main" id="{74253777-CF0C-7E4B-AF8B-03A92413F734}"/>
              </a:ext>
            </a:extLst>
          </p:cNvPr>
          <p:cNvSpPr>
            <a:spLocks noGrp="1"/>
          </p:cNvSpPr>
          <p:nvPr>
            <p:ph type="ftr" sz="quarter" idx="11"/>
          </p:nvPr>
        </p:nvSpPr>
        <p:spPr/>
        <p:txBody>
          <a:bodyPr/>
          <a:lstStyle/>
          <a:p>
            <a:r>
              <a:rPr lang="en-US"/>
              <a:t>zero2hero.training – i@z2h.it</a:t>
            </a:r>
            <a:endParaRPr lang="en-US" dirty="0"/>
          </a:p>
        </p:txBody>
      </p:sp>
      <p:pic>
        <p:nvPicPr>
          <p:cNvPr id="6" name="Picture 5">
            <a:extLst>
              <a:ext uri="{FF2B5EF4-FFF2-40B4-BE49-F238E27FC236}">
                <a16:creationId xmlns:a16="http://schemas.microsoft.com/office/drawing/2014/main" id="{69C6D5EC-65CD-2F49-8F29-C951369A35C0}"/>
              </a:ext>
            </a:extLst>
          </p:cNvPr>
          <p:cNvPicPr>
            <a:picLocks noChangeAspect="1"/>
          </p:cNvPicPr>
          <p:nvPr/>
        </p:nvPicPr>
        <p:blipFill>
          <a:blip r:embed="rId3"/>
          <a:stretch>
            <a:fillRect/>
          </a:stretch>
        </p:blipFill>
        <p:spPr>
          <a:xfrm>
            <a:off x="6974946" y="2990187"/>
            <a:ext cx="4914900" cy="3416300"/>
          </a:xfrm>
          <a:prstGeom prst="rect">
            <a:avLst/>
          </a:prstGeom>
        </p:spPr>
      </p:pic>
    </p:spTree>
    <p:extLst>
      <p:ext uri="{BB962C8B-B14F-4D97-AF65-F5344CB8AC3E}">
        <p14:creationId xmlns:p14="http://schemas.microsoft.com/office/powerpoint/2010/main" val="2589579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08D5A-2273-1841-A32F-515BACC9D5ED}"/>
              </a:ext>
            </a:extLst>
          </p:cNvPr>
          <p:cNvSpPr>
            <a:spLocks noGrp="1"/>
          </p:cNvSpPr>
          <p:nvPr>
            <p:ph type="title"/>
          </p:nvPr>
        </p:nvSpPr>
        <p:spPr/>
        <p:txBody>
          <a:bodyPr/>
          <a:lstStyle/>
          <a:p>
            <a:r>
              <a:rPr lang="en-US" dirty="0"/>
              <a:t>Endpoint Definition</a:t>
            </a:r>
          </a:p>
        </p:txBody>
      </p:sp>
      <p:pic>
        <p:nvPicPr>
          <p:cNvPr id="5" name="Content Placeholder 4">
            <a:extLst>
              <a:ext uri="{FF2B5EF4-FFF2-40B4-BE49-F238E27FC236}">
                <a16:creationId xmlns:a16="http://schemas.microsoft.com/office/drawing/2014/main" id="{7918A1CD-19BB-9943-B5BF-E0F4A0286775}"/>
              </a:ext>
            </a:extLst>
          </p:cNvPr>
          <p:cNvPicPr>
            <a:picLocks noGrp="1" noChangeAspect="1"/>
          </p:cNvPicPr>
          <p:nvPr>
            <p:ph idx="1"/>
          </p:nvPr>
        </p:nvPicPr>
        <p:blipFill>
          <a:blip r:embed="rId2"/>
          <a:stretch>
            <a:fillRect/>
          </a:stretch>
        </p:blipFill>
        <p:spPr>
          <a:xfrm>
            <a:off x="702277" y="2160588"/>
            <a:ext cx="8547483" cy="3881437"/>
          </a:xfrm>
          <a:prstGeom prst="rect">
            <a:avLst/>
          </a:prstGeom>
        </p:spPr>
      </p:pic>
      <p:sp>
        <p:nvSpPr>
          <p:cNvPr id="4" name="Footer Placeholder 3">
            <a:extLst>
              <a:ext uri="{FF2B5EF4-FFF2-40B4-BE49-F238E27FC236}">
                <a16:creationId xmlns:a16="http://schemas.microsoft.com/office/drawing/2014/main" id="{37C2999C-F005-5047-B293-1D3582A6BD25}"/>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39095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3CDF-FD68-664B-B040-911D04E3A08D}"/>
              </a:ext>
            </a:extLst>
          </p:cNvPr>
          <p:cNvSpPr>
            <a:spLocks noGrp="1"/>
          </p:cNvSpPr>
          <p:nvPr>
            <p:ph type="title"/>
          </p:nvPr>
        </p:nvSpPr>
        <p:spPr/>
        <p:txBody>
          <a:bodyPr/>
          <a:lstStyle/>
          <a:p>
            <a:r>
              <a:rPr lang="en-US" dirty="0"/>
              <a:t>Endpoint Test</a:t>
            </a:r>
          </a:p>
        </p:txBody>
      </p:sp>
      <p:pic>
        <p:nvPicPr>
          <p:cNvPr id="5" name="Content Placeholder 4">
            <a:extLst>
              <a:ext uri="{FF2B5EF4-FFF2-40B4-BE49-F238E27FC236}">
                <a16:creationId xmlns:a16="http://schemas.microsoft.com/office/drawing/2014/main" id="{2E666535-2531-654E-AD1F-42E669369318}"/>
              </a:ext>
            </a:extLst>
          </p:cNvPr>
          <p:cNvPicPr>
            <a:picLocks noGrp="1" noChangeAspect="1"/>
          </p:cNvPicPr>
          <p:nvPr>
            <p:ph idx="1"/>
          </p:nvPr>
        </p:nvPicPr>
        <p:blipFill>
          <a:blip r:embed="rId2"/>
          <a:stretch>
            <a:fillRect/>
          </a:stretch>
        </p:blipFill>
        <p:spPr>
          <a:xfrm>
            <a:off x="945728" y="2160588"/>
            <a:ext cx="8060581" cy="3881437"/>
          </a:xfrm>
          <a:prstGeom prst="rect">
            <a:avLst/>
          </a:prstGeom>
        </p:spPr>
      </p:pic>
      <p:sp>
        <p:nvSpPr>
          <p:cNvPr id="4" name="Footer Placeholder 3">
            <a:extLst>
              <a:ext uri="{FF2B5EF4-FFF2-40B4-BE49-F238E27FC236}">
                <a16:creationId xmlns:a16="http://schemas.microsoft.com/office/drawing/2014/main" id="{99646B8D-A19D-7949-B2E7-FD49B71F3E5A}"/>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3723999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E5A75-A43B-4544-9CF9-FB7A51DC1105}"/>
              </a:ext>
            </a:extLst>
          </p:cNvPr>
          <p:cNvSpPr>
            <a:spLocks noGrp="1"/>
          </p:cNvSpPr>
          <p:nvPr>
            <p:ph type="title"/>
          </p:nvPr>
        </p:nvSpPr>
        <p:spPr/>
        <p:txBody>
          <a:bodyPr/>
          <a:lstStyle/>
          <a:p>
            <a:r>
              <a:rPr lang="en-US" dirty="0" err="1"/>
              <a:t>Api</a:t>
            </a:r>
            <a:r>
              <a:rPr lang="en-US" dirty="0"/>
              <a:t> Gateway Deploy</a:t>
            </a:r>
          </a:p>
        </p:txBody>
      </p:sp>
      <p:pic>
        <p:nvPicPr>
          <p:cNvPr id="6" name="Content Placeholder 5">
            <a:extLst>
              <a:ext uri="{FF2B5EF4-FFF2-40B4-BE49-F238E27FC236}">
                <a16:creationId xmlns:a16="http://schemas.microsoft.com/office/drawing/2014/main" id="{B1CF0421-4545-974B-BE9A-963E3E55815B}"/>
              </a:ext>
            </a:extLst>
          </p:cNvPr>
          <p:cNvPicPr>
            <a:picLocks noGrp="1" noChangeAspect="1"/>
          </p:cNvPicPr>
          <p:nvPr>
            <p:ph idx="1"/>
          </p:nvPr>
        </p:nvPicPr>
        <p:blipFill>
          <a:blip r:embed="rId2"/>
          <a:stretch>
            <a:fillRect/>
          </a:stretch>
        </p:blipFill>
        <p:spPr>
          <a:xfrm>
            <a:off x="898808" y="2160588"/>
            <a:ext cx="8154422" cy="3881437"/>
          </a:xfrm>
          <a:prstGeom prst="rect">
            <a:avLst/>
          </a:prstGeom>
        </p:spPr>
      </p:pic>
      <p:sp>
        <p:nvSpPr>
          <p:cNvPr id="4" name="Footer Placeholder 3">
            <a:extLst>
              <a:ext uri="{FF2B5EF4-FFF2-40B4-BE49-F238E27FC236}">
                <a16:creationId xmlns:a16="http://schemas.microsoft.com/office/drawing/2014/main" id="{B5FC479A-A2AD-D94F-A2D6-F129B9134561}"/>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546029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B13E-1307-7E47-A10C-02B7BBD6FF08}"/>
              </a:ext>
            </a:extLst>
          </p:cNvPr>
          <p:cNvSpPr>
            <a:spLocks noGrp="1"/>
          </p:cNvSpPr>
          <p:nvPr>
            <p:ph type="title"/>
          </p:nvPr>
        </p:nvSpPr>
        <p:spPr/>
        <p:txBody>
          <a:bodyPr/>
          <a:lstStyle/>
          <a:p>
            <a:r>
              <a:rPr lang="en-GB" dirty="0"/>
              <a:t>Stage Editor</a:t>
            </a:r>
            <a:br>
              <a:rPr lang="en-GB" dirty="0"/>
            </a:br>
            <a:endParaRPr lang="en-US" dirty="0"/>
          </a:p>
        </p:txBody>
      </p:sp>
      <p:pic>
        <p:nvPicPr>
          <p:cNvPr id="5" name="Content Placeholder 4">
            <a:extLst>
              <a:ext uri="{FF2B5EF4-FFF2-40B4-BE49-F238E27FC236}">
                <a16:creationId xmlns:a16="http://schemas.microsoft.com/office/drawing/2014/main" id="{EDFC330B-151C-BC41-8282-E0129E569E9E}"/>
              </a:ext>
            </a:extLst>
          </p:cNvPr>
          <p:cNvPicPr>
            <a:picLocks noGrp="1" noChangeAspect="1"/>
          </p:cNvPicPr>
          <p:nvPr>
            <p:ph idx="1"/>
          </p:nvPr>
        </p:nvPicPr>
        <p:blipFill>
          <a:blip r:embed="rId2"/>
          <a:stretch>
            <a:fillRect/>
          </a:stretch>
        </p:blipFill>
        <p:spPr>
          <a:xfrm>
            <a:off x="983366" y="2160588"/>
            <a:ext cx="7985305" cy="3881437"/>
          </a:xfrm>
          <a:prstGeom prst="rect">
            <a:avLst/>
          </a:prstGeom>
        </p:spPr>
      </p:pic>
      <p:sp>
        <p:nvSpPr>
          <p:cNvPr id="4" name="Footer Placeholder 3">
            <a:extLst>
              <a:ext uri="{FF2B5EF4-FFF2-40B4-BE49-F238E27FC236}">
                <a16:creationId xmlns:a16="http://schemas.microsoft.com/office/drawing/2014/main" id="{115689F8-F750-F24B-9C79-AF6C03087DAA}"/>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4161316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AA82-74F4-0B43-B82D-FA83F23700D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C07DCDDD-5D4C-F049-BF16-CC229B5D6529}"/>
              </a:ext>
            </a:extLst>
          </p:cNvPr>
          <p:cNvSpPr>
            <a:spLocks noGrp="1"/>
          </p:cNvSpPr>
          <p:nvPr>
            <p:ph type="body" idx="1"/>
          </p:nvPr>
        </p:nvSpPr>
        <p:spPr/>
        <p:txBody>
          <a:bodyPr/>
          <a:lstStyle/>
          <a:p>
            <a:endParaRPr lang="en-US" dirty="0"/>
          </a:p>
          <a:p>
            <a:r>
              <a:rPr lang="en-US" dirty="0"/>
              <a:t>Rasim SEN </a:t>
            </a:r>
          </a:p>
          <a:p>
            <a:r>
              <a:rPr lang="en-US" dirty="0"/>
              <a:t>Email : r@z2h.it</a:t>
            </a:r>
          </a:p>
        </p:txBody>
      </p:sp>
      <p:sp>
        <p:nvSpPr>
          <p:cNvPr id="4" name="Footer Placeholder 3">
            <a:extLst>
              <a:ext uri="{FF2B5EF4-FFF2-40B4-BE49-F238E27FC236}">
                <a16:creationId xmlns:a16="http://schemas.microsoft.com/office/drawing/2014/main" id="{8C5EA216-0CD1-7346-AFCF-AB40C74C860B}"/>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537471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C324-70EE-BA47-9449-841A49B5F685}"/>
              </a:ext>
            </a:extLst>
          </p:cNvPr>
          <p:cNvSpPr>
            <a:spLocks noGrp="1"/>
          </p:cNvSpPr>
          <p:nvPr>
            <p:ph type="title"/>
          </p:nvPr>
        </p:nvSpPr>
        <p:spPr/>
        <p:txBody>
          <a:bodyPr/>
          <a:lstStyle/>
          <a:p>
            <a:r>
              <a:rPr lang="en-GB" dirty="0"/>
              <a:t>AWS </a:t>
            </a:r>
            <a:r>
              <a:rPr lang="en-GB" dirty="0" err="1"/>
              <a:t>Fargate</a:t>
            </a:r>
            <a:endParaRPr lang="en-US" dirty="0"/>
          </a:p>
        </p:txBody>
      </p:sp>
      <p:sp>
        <p:nvSpPr>
          <p:cNvPr id="3" name="Content Placeholder 2">
            <a:extLst>
              <a:ext uri="{FF2B5EF4-FFF2-40B4-BE49-F238E27FC236}">
                <a16:creationId xmlns:a16="http://schemas.microsoft.com/office/drawing/2014/main" id="{4F475592-548A-F94E-8B06-ABC339A5C440}"/>
              </a:ext>
            </a:extLst>
          </p:cNvPr>
          <p:cNvSpPr>
            <a:spLocks noGrp="1"/>
          </p:cNvSpPr>
          <p:nvPr>
            <p:ph idx="1"/>
          </p:nvPr>
        </p:nvSpPr>
        <p:spPr/>
        <p:txBody>
          <a:bodyPr>
            <a:normAutofit lnSpcReduction="10000"/>
          </a:bodyPr>
          <a:lstStyle/>
          <a:p>
            <a:r>
              <a:rPr lang="en-GB" dirty="0"/>
              <a:t>AWS </a:t>
            </a:r>
            <a:r>
              <a:rPr lang="en-GB" dirty="0" err="1"/>
              <a:t>Fargate</a:t>
            </a:r>
            <a:r>
              <a:rPr lang="en-GB" dirty="0"/>
              <a:t> is a serverless compute engine for containers that works with both </a:t>
            </a:r>
            <a:r>
              <a:rPr lang="en-GB" dirty="0">
                <a:hlinkClick r:id="rId2"/>
              </a:rPr>
              <a:t>Amazon Elastic Container Service (ECS)</a:t>
            </a:r>
            <a:r>
              <a:rPr lang="en-GB" dirty="0"/>
              <a:t> and </a:t>
            </a:r>
            <a:r>
              <a:rPr lang="en-GB" dirty="0">
                <a:hlinkClick r:id="rId3"/>
              </a:rPr>
              <a:t>Amazon Elastic Kubernetes Service (EKS)</a:t>
            </a:r>
            <a:r>
              <a:rPr lang="en-GB" dirty="0"/>
              <a:t>. </a:t>
            </a:r>
            <a:r>
              <a:rPr lang="en-GB" dirty="0" err="1"/>
              <a:t>Fargate</a:t>
            </a:r>
            <a:r>
              <a:rPr lang="en-GB" dirty="0"/>
              <a:t> makes it easy for you to focus on building your applications. </a:t>
            </a:r>
            <a:r>
              <a:rPr lang="en-GB" dirty="0" err="1"/>
              <a:t>Fargate</a:t>
            </a:r>
            <a:r>
              <a:rPr lang="en-GB" dirty="0"/>
              <a:t> removes the need to provision and manage servers, lets you specify and pay for resources per application, and improves security through application isolation by design.</a:t>
            </a:r>
          </a:p>
          <a:p>
            <a:endParaRPr lang="en-GB" dirty="0"/>
          </a:p>
          <a:p>
            <a:r>
              <a:rPr lang="en-GB" dirty="0"/>
              <a:t>Benefits</a:t>
            </a:r>
          </a:p>
          <a:p>
            <a:pPr lvl="1"/>
            <a:r>
              <a:rPr lang="en-GB" dirty="0"/>
              <a:t>Deploy and manage applications, not infrastructure</a:t>
            </a:r>
          </a:p>
          <a:p>
            <a:pPr lvl="1"/>
            <a:r>
              <a:rPr lang="en-GB" dirty="0"/>
              <a:t>Right-sized resources with flexible pricing options</a:t>
            </a:r>
          </a:p>
          <a:p>
            <a:pPr lvl="1"/>
            <a:r>
              <a:rPr lang="en-GB" dirty="0"/>
              <a:t>Secure isolation by design</a:t>
            </a:r>
          </a:p>
          <a:p>
            <a:pPr lvl="1"/>
            <a:r>
              <a:rPr lang="en-GB" dirty="0"/>
              <a:t>Rich observability of applications</a:t>
            </a:r>
          </a:p>
          <a:p>
            <a:pPr lvl="1"/>
            <a:endParaRPr lang="en-US" dirty="0"/>
          </a:p>
        </p:txBody>
      </p:sp>
      <p:sp>
        <p:nvSpPr>
          <p:cNvPr id="4" name="Footer Placeholder 3">
            <a:extLst>
              <a:ext uri="{FF2B5EF4-FFF2-40B4-BE49-F238E27FC236}">
                <a16:creationId xmlns:a16="http://schemas.microsoft.com/office/drawing/2014/main" id="{EF13DBAE-EB1B-7B4C-A5CB-1B25BECB61DA}"/>
              </a:ext>
            </a:extLst>
          </p:cNvPr>
          <p:cNvSpPr>
            <a:spLocks noGrp="1"/>
          </p:cNvSpPr>
          <p:nvPr>
            <p:ph type="ftr" sz="quarter" idx="11"/>
          </p:nvPr>
        </p:nvSpPr>
        <p:spPr/>
        <p:txBody>
          <a:bodyPr/>
          <a:lstStyle/>
          <a:p>
            <a:r>
              <a:rPr lang="en-US"/>
              <a:t>zero2hero.training – i@z2h.it</a:t>
            </a:r>
            <a:endParaRPr lang="en-US" dirty="0"/>
          </a:p>
        </p:txBody>
      </p:sp>
    </p:spTree>
    <p:extLst>
      <p:ext uri="{BB962C8B-B14F-4D97-AF65-F5344CB8AC3E}">
        <p14:creationId xmlns:p14="http://schemas.microsoft.com/office/powerpoint/2010/main" val="1155990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B6C0-7CA9-EA44-901E-792C8B339052}"/>
              </a:ext>
            </a:extLst>
          </p:cNvPr>
          <p:cNvSpPr>
            <a:spLocks noGrp="1"/>
          </p:cNvSpPr>
          <p:nvPr>
            <p:ph type="title"/>
          </p:nvPr>
        </p:nvSpPr>
        <p:spPr/>
        <p:txBody>
          <a:bodyPr/>
          <a:lstStyle/>
          <a:p>
            <a:r>
              <a:rPr lang="en-GB" dirty="0"/>
              <a:t>How ECS works on </a:t>
            </a:r>
            <a:r>
              <a:rPr lang="en-GB" dirty="0" err="1"/>
              <a:t>Fargate</a:t>
            </a:r>
            <a:r>
              <a:rPr lang="en-GB"/>
              <a:t> and EC2</a:t>
            </a:r>
            <a:br>
              <a:rPr lang="en-GB" dirty="0"/>
            </a:br>
            <a:endParaRPr lang="en-US" dirty="0"/>
          </a:p>
        </p:txBody>
      </p:sp>
      <p:sp>
        <p:nvSpPr>
          <p:cNvPr id="4" name="Footer Placeholder 3">
            <a:extLst>
              <a:ext uri="{FF2B5EF4-FFF2-40B4-BE49-F238E27FC236}">
                <a16:creationId xmlns:a16="http://schemas.microsoft.com/office/drawing/2014/main" id="{2B13585B-DF44-6C42-B837-1D41E784FF85}"/>
              </a:ext>
            </a:extLst>
          </p:cNvPr>
          <p:cNvSpPr>
            <a:spLocks noGrp="1"/>
          </p:cNvSpPr>
          <p:nvPr>
            <p:ph type="ftr" sz="quarter" idx="11"/>
          </p:nvPr>
        </p:nvSpPr>
        <p:spPr/>
        <p:txBody>
          <a:bodyPr/>
          <a:lstStyle/>
          <a:p>
            <a:r>
              <a:rPr lang="en-US"/>
              <a:t>zero2hero.training – i@z2h.it</a:t>
            </a:r>
            <a:endParaRPr lang="en-US" dirty="0"/>
          </a:p>
        </p:txBody>
      </p:sp>
      <p:pic>
        <p:nvPicPr>
          <p:cNvPr id="5" name="Picture 4">
            <a:extLst>
              <a:ext uri="{FF2B5EF4-FFF2-40B4-BE49-F238E27FC236}">
                <a16:creationId xmlns:a16="http://schemas.microsoft.com/office/drawing/2014/main" id="{216E345C-C6A8-474A-AA2B-F8712522D509}"/>
              </a:ext>
            </a:extLst>
          </p:cNvPr>
          <p:cNvPicPr>
            <a:picLocks noChangeAspect="1"/>
          </p:cNvPicPr>
          <p:nvPr/>
        </p:nvPicPr>
        <p:blipFill>
          <a:blip r:embed="rId2"/>
          <a:stretch>
            <a:fillRect/>
          </a:stretch>
        </p:blipFill>
        <p:spPr>
          <a:xfrm>
            <a:off x="677334" y="1222705"/>
            <a:ext cx="11225048" cy="4559274"/>
          </a:xfrm>
          <a:prstGeom prst="rect">
            <a:avLst/>
          </a:prstGeom>
        </p:spPr>
      </p:pic>
    </p:spTree>
    <p:extLst>
      <p:ext uri="{BB962C8B-B14F-4D97-AF65-F5344CB8AC3E}">
        <p14:creationId xmlns:p14="http://schemas.microsoft.com/office/powerpoint/2010/main" val="274017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E362-BCB7-7C43-8686-13A5914977DE}"/>
              </a:ext>
            </a:extLst>
          </p:cNvPr>
          <p:cNvSpPr>
            <a:spLocks noGrp="1"/>
          </p:cNvSpPr>
          <p:nvPr>
            <p:ph type="title"/>
          </p:nvPr>
        </p:nvSpPr>
        <p:spPr/>
        <p:txBody>
          <a:bodyPr/>
          <a:lstStyle/>
          <a:p>
            <a:r>
              <a:rPr lang="en-US" dirty="0"/>
              <a:t>Elastic Load Balancer</a:t>
            </a:r>
          </a:p>
        </p:txBody>
      </p:sp>
      <p:sp>
        <p:nvSpPr>
          <p:cNvPr id="3" name="Content Placeholder 2">
            <a:extLst>
              <a:ext uri="{FF2B5EF4-FFF2-40B4-BE49-F238E27FC236}">
                <a16:creationId xmlns:a16="http://schemas.microsoft.com/office/drawing/2014/main" id="{B2FE12EE-49B0-3241-876B-EB61A03798BA}"/>
              </a:ext>
            </a:extLst>
          </p:cNvPr>
          <p:cNvSpPr>
            <a:spLocks noGrp="1"/>
          </p:cNvSpPr>
          <p:nvPr>
            <p:ph idx="1"/>
          </p:nvPr>
        </p:nvSpPr>
        <p:spPr>
          <a:xfrm>
            <a:off x="8213250" y="458433"/>
            <a:ext cx="3784309" cy="1471968"/>
          </a:xfrm>
        </p:spPr>
        <p:txBody>
          <a:bodyPr/>
          <a:lstStyle/>
          <a:p>
            <a:r>
              <a:rPr lang="en-GB" b="1" i="1" dirty="0"/>
              <a:t>CLB </a:t>
            </a:r>
            <a:r>
              <a:rPr lang="en-GB" i="1" dirty="0"/>
              <a:t>— Avoid, legacy</a:t>
            </a:r>
            <a:endParaRPr lang="en-GB" dirty="0"/>
          </a:p>
          <a:p>
            <a:r>
              <a:rPr lang="en-GB" b="1" i="1" dirty="0"/>
              <a:t>NLB </a:t>
            </a:r>
            <a:r>
              <a:rPr lang="en-GB" i="1" dirty="0"/>
              <a:t>— Layer 4, Static IPs</a:t>
            </a:r>
            <a:endParaRPr lang="en-GB" dirty="0"/>
          </a:p>
          <a:p>
            <a:r>
              <a:rPr lang="en-GB" b="1" i="1" dirty="0"/>
              <a:t>ALB </a:t>
            </a:r>
            <a:r>
              <a:rPr lang="en-GB" i="1" dirty="0"/>
              <a:t>— Layer 7, Flexible</a:t>
            </a:r>
            <a:endParaRPr lang="en-GB" dirty="0"/>
          </a:p>
          <a:p>
            <a:endParaRPr lang="en-US" dirty="0"/>
          </a:p>
        </p:txBody>
      </p:sp>
      <p:sp>
        <p:nvSpPr>
          <p:cNvPr id="4" name="Footer Placeholder 3">
            <a:extLst>
              <a:ext uri="{FF2B5EF4-FFF2-40B4-BE49-F238E27FC236}">
                <a16:creationId xmlns:a16="http://schemas.microsoft.com/office/drawing/2014/main" id="{98E4AC01-493B-D34B-A01E-8251973F74B0}"/>
              </a:ext>
            </a:extLst>
          </p:cNvPr>
          <p:cNvSpPr>
            <a:spLocks noGrp="1"/>
          </p:cNvSpPr>
          <p:nvPr>
            <p:ph type="ftr" sz="quarter" idx="11"/>
          </p:nvPr>
        </p:nvSpPr>
        <p:spPr/>
        <p:txBody>
          <a:bodyPr/>
          <a:lstStyle/>
          <a:p>
            <a:r>
              <a:rPr lang="en-US"/>
              <a:t>zero2hero.training – i@z2h.it</a:t>
            </a:r>
            <a:endParaRPr lang="en-US" dirty="0"/>
          </a:p>
        </p:txBody>
      </p:sp>
      <p:pic>
        <p:nvPicPr>
          <p:cNvPr id="5" name="Picture 4">
            <a:extLst>
              <a:ext uri="{FF2B5EF4-FFF2-40B4-BE49-F238E27FC236}">
                <a16:creationId xmlns:a16="http://schemas.microsoft.com/office/drawing/2014/main" id="{FB2F1D35-FF2F-6241-9780-382C1E766426}"/>
              </a:ext>
            </a:extLst>
          </p:cNvPr>
          <p:cNvPicPr>
            <a:picLocks noChangeAspect="1"/>
          </p:cNvPicPr>
          <p:nvPr/>
        </p:nvPicPr>
        <p:blipFill>
          <a:blip r:embed="rId2"/>
          <a:stretch>
            <a:fillRect/>
          </a:stretch>
        </p:blipFill>
        <p:spPr>
          <a:xfrm>
            <a:off x="0" y="1851570"/>
            <a:ext cx="12192000" cy="3833522"/>
          </a:xfrm>
          <a:prstGeom prst="rect">
            <a:avLst/>
          </a:prstGeom>
        </p:spPr>
      </p:pic>
      <p:pic>
        <p:nvPicPr>
          <p:cNvPr id="6" name="Picture 5">
            <a:extLst>
              <a:ext uri="{FF2B5EF4-FFF2-40B4-BE49-F238E27FC236}">
                <a16:creationId xmlns:a16="http://schemas.microsoft.com/office/drawing/2014/main" id="{F9658CCD-1BBA-7641-88B2-8BDD50A07DE1}"/>
              </a:ext>
            </a:extLst>
          </p:cNvPr>
          <p:cNvPicPr>
            <a:picLocks noChangeAspect="1"/>
          </p:cNvPicPr>
          <p:nvPr/>
        </p:nvPicPr>
        <p:blipFill>
          <a:blip r:embed="rId3"/>
          <a:stretch>
            <a:fillRect/>
          </a:stretch>
        </p:blipFill>
        <p:spPr>
          <a:xfrm>
            <a:off x="6261683" y="137687"/>
            <a:ext cx="1612900" cy="1638300"/>
          </a:xfrm>
          <a:prstGeom prst="rect">
            <a:avLst/>
          </a:prstGeom>
        </p:spPr>
      </p:pic>
    </p:spTree>
    <p:extLst>
      <p:ext uri="{BB962C8B-B14F-4D97-AF65-F5344CB8AC3E}">
        <p14:creationId xmlns:p14="http://schemas.microsoft.com/office/powerpoint/2010/main" val="410723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A251B4-7B65-C945-BFCD-28FC958D128E}"/>
              </a:ext>
            </a:extLst>
          </p:cNvPr>
          <p:cNvSpPr>
            <a:spLocks noGrp="1"/>
          </p:cNvSpPr>
          <p:nvPr>
            <p:ph type="ftr" sz="quarter" idx="11"/>
          </p:nvPr>
        </p:nvSpPr>
        <p:spPr/>
        <p:txBody>
          <a:bodyPr/>
          <a:lstStyle/>
          <a:p>
            <a:r>
              <a:rPr lang="en-US"/>
              <a:t>zero2hero.training – i@z2h.it</a:t>
            </a:r>
            <a:endParaRPr lang="en-US" dirty="0"/>
          </a:p>
        </p:txBody>
      </p:sp>
      <p:sp>
        <p:nvSpPr>
          <p:cNvPr id="3" name="TextBox 2">
            <a:extLst>
              <a:ext uri="{FF2B5EF4-FFF2-40B4-BE49-F238E27FC236}">
                <a16:creationId xmlns:a16="http://schemas.microsoft.com/office/drawing/2014/main" id="{E5C10B17-974F-8B40-BD8A-F207AF7F2AFC}"/>
              </a:ext>
            </a:extLst>
          </p:cNvPr>
          <p:cNvSpPr txBox="1"/>
          <p:nvPr/>
        </p:nvSpPr>
        <p:spPr>
          <a:xfrm>
            <a:off x="2232881" y="1499191"/>
            <a:ext cx="1819409" cy="461665"/>
          </a:xfrm>
          <a:prstGeom prst="rect">
            <a:avLst/>
          </a:prstGeom>
          <a:noFill/>
        </p:spPr>
        <p:txBody>
          <a:bodyPr wrap="none" rtlCol="0">
            <a:spAutoFit/>
          </a:bodyPr>
          <a:lstStyle/>
          <a:p>
            <a:r>
              <a:rPr lang="en-US" sz="2400" dirty="0"/>
              <a:t>Let’s start..</a:t>
            </a:r>
          </a:p>
        </p:txBody>
      </p:sp>
      <p:pic>
        <p:nvPicPr>
          <p:cNvPr id="5" name="Picture 4">
            <a:extLst>
              <a:ext uri="{FF2B5EF4-FFF2-40B4-BE49-F238E27FC236}">
                <a16:creationId xmlns:a16="http://schemas.microsoft.com/office/drawing/2014/main" id="{BB892F12-FEE0-D94B-BCA3-8805CDB1BAEA}"/>
              </a:ext>
            </a:extLst>
          </p:cNvPr>
          <p:cNvPicPr>
            <a:picLocks noChangeAspect="1"/>
          </p:cNvPicPr>
          <p:nvPr/>
        </p:nvPicPr>
        <p:blipFill>
          <a:blip r:embed="rId2"/>
          <a:stretch>
            <a:fillRect/>
          </a:stretch>
        </p:blipFill>
        <p:spPr>
          <a:xfrm>
            <a:off x="4052290" y="0"/>
            <a:ext cx="3782596" cy="4148016"/>
          </a:xfrm>
          <a:prstGeom prst="rect">
            <a:avLst/>
          </a:prstGeom>
        </p:spPr>
      </p:pic>
    </p:spTree>
    <p:extLst>
      <p:ext uri="{BB962C8B-B14F-4D97-AF65-F5344CB8AC3E}">
        <p14:creationId xmlns:p14="http://schemas.microsoft.com/office/powerpoint/2010/main" val="3578702681"/>
      </p:ext>
    </p:extLst>
  </p:cSld>
  <p:clrMapOvr>
    <a:masterClrMapping/>
  </p:clrMapOvr>
</p:sld>
</file>

<file path=ppt/theme/theme1.xml><?xml version="1.0" encoding="utf-8"?>
<a:theme xmlns:a="http://schemas.openxmlformats.org/drawingml/2006/main" name="Facet">
  <a:themeElements>
    <a:clrScheme name="Custom 2">
      <a:dk1>
        <a:srgbClr val="000000"/>
      </a:dk1>
      <a:lt1>
        <a:srgbClr val="FFFFFF"/>
      </a:lt1>
      <a:dk2>
        <a:srgbClr val="2C3C43"/>
      </a:dk2>
      <a:lt2>
        <a:srgbClr val="EBEBEB"/>
      </a:lt2>
      <a:accent1>
        <a:srgbClr val="4989C2"/>
      </a:accent1>
      <a:accent2>
        <a:srgbClr val="3A66A0"/>
      </a:accent2>
      <a:accent3>
        <a:srgbClr val="E6B91E"/>
      </a:accent3>
      <a:accent4>
        <a:srgbClr val="E76618"/>
      </a:accent4>
      <a:accent5>
        <a:srgbClr val="C42F1A"/>
      </a:accent5>
      <a:accent6>
        <a:srgbClr val="918655"/>
      </a:accent6>
      <a:hlink>
        <a:srgbClr val="4070CA"/>
      </a:hlink>
      <a:folHlink>
        <a:srgbClr val="85AED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9129</TotalTime>
  <Words>1921</Words>
  <Application>Microsoft Macintosh PowerPoint</Application>
  <PresentationFormat>Widescreen</PresentationFormat>
  <Paragraphs>246</Paragraphs>
  <Slides>55</Slides>
  <Notes>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Comic Sans MS</vt:lpstr>
      <vt:lpstr>Menlo</vt:lpstr>
      <vt:lpstr>Trebuchet MS</vt:lpstr>
      <vt:lpstr>Wingdings</vt:lpstr>
      <vt:lpstr>Wingdings 3</vt:lpstr>
      <vt:lpstr>Facet</vt:lpstr>
      <vt:lpstr>Cloud Series AWS &amp; Microservice</vt:lpstr>
      <vt:lpstr>PowerPoint Presentation</vt:lpstr>
      <vt:lpstr>PowerPoint Presentation</vt:lpstr>
      <vt:lpstr>PowerPoint Presentation</vt:lpstr>
      <vt:lpstr>PowerPoint Presentation</vt:lpstr>
      <vt:lpstr>AWS Fargate</vt:lpstr>
      <vt:lpstr>How ECS works on Fargate and EC2 </vt:lpstr>
      <vt:lpstr>Elastic Load Balancer</vt:lpstr>
      <vt:lpstr>PowerPoint Presentation</vt:lpstr>
      <vt:lpstr>PowerPoint Presentation</vt:lpstr>
      <vt:lpstr>Steps / Prerequisites</vt:lpstr>
      <vt:lpstr>Prerequisites</vt:lpstr>
      <vt:lpstr>Hello-world node.js application</vt:lpstr>
      <vt:lpstr>PowerPoint Presentation</vt:lpstr>
      <vt:lpstr>Dockerfile</vt:lpstr>
      <vt:lpstr>Building and running docker </vt:lpstr>
      <vt:lpstr>Create Registry (ECR) and upload the app image to it </vt:lpstr>
      <vt:lpstr>PowerPoint Presentation</vt:lpstr>
      <vt:lpstr>..continue..</vt:lpstr>
      <vt:lpstr>Create a new task definition </vt:lpstr>
      <vt:lpstr>PowerPoint Presentation</vt:lpstr>
      <vt:lpstr>Create a Cluster </vt:lpstr>
      <vt:lpstr>Create a service to run it </vt:lpstr>
      <vt:lpstr>PowerPoint Presentation</vt:lpstr>
      <vt:lpstr>PowerPoint Presentation</vt:lpstr>
      <vt:lpstr>PowerPoint Presentation</vt:lpstr>
      <vt:lpstr>AWS – Demo Quide</vt:lpstr>
      <vt:lpstr>Task definition details</vt:lpstr>
      <vt:lpstr>Service Definition</vt:lpstr>
      <vt:lpstr>Cluster</vt:lpstr>
      <vt:lpstr>Review </vt:lpstr>
      <vt:lpstr>Launch Status</vt:lpstr>
      <vt:lpstr>ECR</vt:lpstr>
      <vt:lpstr>ECR</vt:lpstr>
      <vt:lpstr>AWS CLI 2.0 installation</vt:lpstr>
      <vt:lpstr>PowerPoint Presentation</vt:lpstr>
      <vt:lpstr>Test</vt:lpstr>
      <vt:lpstr>Private NLB</vt:lpstr>
      <vt:lpstr>Target group - Routing </vt:lpstr>
      <vt:lpstr>Register Target</vt:lpstr>
      <vt:lpstr>Review</vt:lpstr>
      <vt:lpstr>ECS</vt:lpstr>
      <vt:lpstr>Configure Network</vt:lpstr>
      <vt:lpstr>Configure security groups</vt:lpstr>
      <vt:lpstr>PowerPoint Presentation</vt:lpstr>
      <vt:lpstr>PowerPoint Presentation</vt:lpstr>
      <vt:lpstr>Review</vt:lpstr>
      <vt:lpstr>Launch Status</vt:lpstr>
      <vt:lpstr>Api Gateway</vt:lpstr>
      <vt:lpstr>VPC Link</vt:lpstr>
      <vt:lpstr>Endpoint Definition</vt:lpstr>
      <vt:lpstr>Endpoint Test</vt:lpstr>
      <vt:lpstr>Api Gateway Deploy</vt:lpstr>
      <vt:lpstr>Stage Editor </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Rasim SEN</dc:creator>
  <cp:lastModifiedBy>Rasim SEN</cp:lastModifiedBy>
  <cp:revision>84</cp:revision>
  <dcterms:created xsi:type="dcterms:W3CDTF">2019-11-07T17:50:34Z</dcterms:created>
  <dcterms:modified xsi:type="dcterms:W3CDTF">2020-02-29T02:50:15Z</dcterms:modified>
</cp:coreProperties>
</file>